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7" r:id="rId2"/>
    <p:sldId id="265" r:id="rId3"/>
    <p:sldId id="268" r:id="rId4"/>
    <p:sldId id="266" r:id="rId5"/>
    <p:sldId id="267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63"/>
    <a:srgbClr val="3591A8"/>
    <a:srgbClr val="D1EBF1"/>
    <a:srgbClr val="287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6" y="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F5212-27BD-4981-B94A-5916633D1AB8}" type="datetimeFigureOut">
              <a:rPr lang="en-GB" smtClean="0"/>
              <a:t>09/02/2015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6142E-3A41-467A-863F-2AA114806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18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2699792" cy="6858000"/>
          </a:xfrm>
          <a:prstGeom prst="rect">
            <a:avLst/>
          </a:prstGeom>
          <a:solidFill>
            <a:srgbClr val="D1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1799" y="2420888"/>
            <a:ext cx="6120682" cy="1512168"/>
          </a:xfrm>
        </p:spPr>
        <p:txBody>
          <a:bodyPr/>
          <a:lstStyle>
            <a:lvl1pPr algn="ctr">
              <a:defRPr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56" y="2420888"/>
            <a:ext cx="2520280" cy="151216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771799" y="4077072"/>
            <a:ext cx="6120681" cy="12961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39" y="345400"/>
            <a:ext cx="6350527" cy="157143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8279904" y="6402426"/>
            <a:ext cx="864096" cy="45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98" y="5636293"/>
            <a:ext cx="1358498" cy="11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519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94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0661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95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>
                <a:solidFill>
                  <a:srgbClr val="1F556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591A8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9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67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77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5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9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3008313" cy="7920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569371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6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804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F556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18048" y="1916832"/>
            <a:ext cx="5486400" cy="2810742"/>
          </a:xfrm>
        </p:spPr>
        <p:txBody>
          <a:bodyPr/>
          <a:lstStyle>
            <a:lvl1pPr marL="0" indent="0">
              <a:buNone/>
              <a:defRPr sz="3200">
                <a:solidFill>
                  <a:srgbClr val="1F556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1804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F556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18EDED-39B0-4550-BC6C-D5B16079638E}" type="datetime1">
              <a:rPr lang="en-GB" smtClean="0"/>
              <a:t>09/02/2015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2699792" cy="6858000"/>
          </a:xfrm>
          <a:prstGeom prst="rect">
            <a:avLst/>
          </a:prstGeom>
          <a:solidFill>
            <a:srgbClr val="D1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473" y="158577"/>
            <a:ext cx="6243023" cy="15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066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87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1F5563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800" kern="1200">
          <a:solidFill>
            <a:srgbClr val="1F5563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287082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RASEN Process for Cyber-risk Assessment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Bjørnar Solhaug</a:t>
            </a:r>
          </a:p>
          <a:p>
            <a:r>
              <a:rPr lang="en-GB" dirty="0" smtClean="0"/>
              <a:t>Oslo</a:t>
            </a:r>
            <a:r>
              <a:rPr lang="en-GB" dirty="0" smtClean="0"/>
              <a:t>, 2015-02-05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EFB61608-4E9F-486A-935F-E5F8E15F0A4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9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Cybersecurity vs.</a:t>
            </a:r>
            <a:br>
              <a:rPr lang="en-US" dirty="0" smtClean="0"/>
            </a:br>
            <a:r>
              <a:rPr lang="en-US" dirty="0" smtClean="0"/>
              <a:t>CIP and Information Security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10</a:t>
            </a:fld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5366"/>
              </p:ext>
            </p:extLst>
          </p:nvPr>
        </p:nvGraphicFramePr>
        <p:xfrm>
          <a:off x="2123728" y="2060848"/>
          <a:ext cx="4248472" cy="3337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Visio" r:id="rId3" imgW="2561399" imgH="2012143" progId="Visio.Drawing.11">
                  <p:embed/>
                </p:oleObj>
              </mc:Choice>
              <mc:Fallback>
                <p:oleObj name="Visio" r:id="rId3" imgW="2561399" imgH="2012143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2060848"/>
                        <a:ext cx="4248472" cy="33371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9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Cyber-risk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/>
          <a:lstStyle/>
          <a:p>
            <a:r>
              <a:rPr lang="en-US" dirty="0" smtClean="0"/>
              <a:t>What is the "cyber" in each step?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11</a:t>
            </a:fld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7925739"/>
              </p:ext>
            </p:extLst>
          </p:nvPr>
        </p:nvGraphicFramePr>
        <p:xfrm>
          <a:off x="5652120" y="1628800"/>
          <a:ext cx="2448272" cy="4971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Visio" r:id="rId3" imgW="1661186" imgH="3371232" progId="Visio.Drawing.11">
                  <p:embed/>
                </p:oleObj>
              </mc:Choice>
              <mc:Fallback>
                <p:oleObj name="Visio" r:id="rId3" imgW="1661186" imgH="3371232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52120" y="1628800"/>
                        <a:ext cx="2448272" cy="4971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66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Establishment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Target: What is the cyber-system in question?</a:t>
            </a:r>
          </a:p>
          <a:p>
            <a:r>
              <a:rPr lang="en-US" dirty="0" smtClean="0"/>
              <a:t>Assets: What is it that we seek to protect and that may be vulnerable due to cyberspace?</a:t>
            </a:r>
          </a:p>
          <a:p>
            <a:r>
              <a:rPr lang="en-US" dirty="0" smtClean="0"/>
              <a:t>How does the system interact with cyberspace?</a:t>
            </a:r>
            <a:endParaRPr lang="en-US" dirty="0"/>
          </a:p>
          <a:p>
            <a:pPr lvl="1"/>
            <a:r>
              <a:rPr lang="en-US" dirty="0" smtClean="0"/>
              <a:t>What is the interface to cyberspace?</a:t>
            </a:r>
          </a:p>
          <a:p>
            <a:pPr lvl="1"/>
            <a:r>
              <a:rPr lang="en-US" dirty="0" smtClean="0"/>
              <a:t>What is the attack surface?</a:t>
            </a:r>
          </a:p>
          <a:p>
            <a:pPr lvl="1"/>
            <a:r>
              <a:rPr lang="en-US" dirty="0" smtClean="0"/>
              <a:t>What are the remote and local entry points?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69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Smart Grid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7488832" cy="3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>
            <a:endCxn id="21" idx="2"/>
          </p:cNvCxnSpPr>
          <p:nvPr/>
        </p:nvCxnSpPr>
        <p:spPr>
          <a:xfrm flipV="1">
            <a:off x="3275856" y="2217866"/>
            <a:ext cx="740844" cy="1556887"/>
          </a:xfrm>
          <a:prstGeom prst="line">
            <a:avLst/>
          </a:prstGeom>
          <a:ln w="28575">
            <a:solidFill>
              <a:srgbClr val="3591A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21" idx="2"/>
          </p:cNvCxnSpPr>
          <p:nvPr/>
        </p:nvCxnSpPr>
        <p:spPr>
          <a:xfrm flipV="1">
            <a:off x="3048784" y="2217866"/>
            <a:ext cx="967916" cy="1709287"/>
          </a:xfrm>
          <a:prstGeom prst="line">
            <a:avLst/>
          </a:prstGeom>
          <a:ln w="28575">
            <a:solidFill>
              <a:srgbClr val="3591A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21" idx="2"/>
          </p:cNvCxnSpPr>
          <p:nvPr/>
        </p:nvCxnSpPr>
        <p:spPr>
          <a:xfrm flipH="1" flipV="1">
            <a:off x="4016700" y="2217866"/>
            <a:ext cx="1059356" cy="2147241"/>
          </a:xfrm>
          <a:prstGeom prst="line">
            <a:avLst/>
          </a:prstGeom>
          <a:ln w="28575">
            <a:solidFill>
              <a:srgbClr val="3591A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21" idx="2"/>
          </p:cNvCxnSpPr>
          <p:nvPr/>
        </p:nvCxnSpPr>
        <p:spPr>
          <a:xfrm flipH="1" flipV="1">
            <a:off x="4016700" y="2217866"/>
            <a:ext cx="1059356" cy="2363263"/>
          </a:xfrm>
          <a:prstGeom prst="line">
            <a:avLst/>
          </a:prstGeom>
          <a:ln w="28575">
            <a:solidFill>
              <a:srgbClr val="3591A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3808" y="1817757"/>
            <a:ext cx="2345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3591A8"/>
                </a:solidFill>
              </a:rPr>
              <a:t>Remote entry points</a:t>
            </a:r>
            <a:endParaRPr lang="en-US" sz="2000" dirty="0">
              <a:solidFill>
                <a:srgbClr val="3591A8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89592" y="6165304"/>
            <a:ext cx="363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3591A8"/>
                </a:solidFill>
              </a:rPr>
              <a:t>Local entry point (example)</a:t>
            </a:r>
            <a:endParaRPr lang="en-US" sz="2000" dirty="0">
              <a:solidFill>
                <a:srgbClr val="3591A8"/>
              </a:solidFill>
            </a:endParaRPr>
          </a:p>
        </p:txBody>
      </p:sp>
      <p:cxnSp>
        <p:nvCxnSpPr>
          <p:cNvPr id="29" name="Straight Connector 28"/>
          <p:cNvCxnSpPr>
            <a:endCxn id="28" idx="0"/>
          </p:cNvCxnSpPr>
          <p:nvPr/>
        </p:nvCxnSpPr>
        <p:spPr>
          <a:xfrm>
            <a:off x="6372200" y="4581129"/>
            <a:ext cx="632832" cy="1584175"/>
          </a:xfrm>
          <a:prstGeom prst="line">
            <a:avLst/>
          </a:prstGeom>
          <a:ln w="28575">
            <a:solidFill>
              <a:srgbClr val="3591A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7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Cyber-risk Identification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203848" y="2492896"/>
            <a:ext cx="2304256" cy="864096"/>
          </a:xfrm>
          <a:prstGeom prst="ellipse">
            <a:avLst/>
          </a:prstGeom>
          <a:noFill/>
          <a:ln>
            <a:solidFill>
              <a:srgbClr val="1F55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5563"/>
                </a:solidFill>
              </a:rPr>
              <a:t>What are the threats?</a:t>
            </a:r>
            <a:endParaRPr lang="en-US" dirty="0">
              <a:solidFill>
                <a:srgbClr val="1F5563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691680" y="4293096"/>
            <a:ext cx="2304256" cy="864096"/>
          </a:xfrm>
          <a:prstGeom prst="ellipse">
            <a:avLst/>
          </a:prstGeom>
          <a:noFill/>
          <a:ln>
            <a:solidFill>
              <a:srgbClr val="1F55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5563"/>
                </a:solidFill>
              </a:rPr>
              <a:t>What are the vulnerabilities?</a:t>
            </a:r>
            <a:endParaRPr lang="en-US" dirty="0">
              <a:solidFill>
                <a:srgbClr val="1F5563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716016" y="4293096"/>
            <a:ext cx="2304256" cy="864096"/>
          </a:xfrm>
          <a:prstGeom prst="ellipse">
            <a:avLst/>
          </a:prstGeom>
          <a:noFill/>
          <a:ln>
            <a:solidFill>
              <a:srgbClr val="1F55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5563"/>
                </a:solidFill>
              </a:rPr>
              <a:t>What are the incidents?</a:t>
            </a:r>
            <a:endParaRPr lang="en-US" dirty="0">
              <a:solidFill>
                <a:srgbClr val="1F5563"/>
              </a:solidFill>
            </a:endParaRPr>
          </a:p>
        </p:txBody>
      </p:sp>
      <p:cxnSp>
        <p:nvCxnSpPr>
          <p:cNvPr id="10" name="Straight Arrow Connector 9"/>
          <p:cNvCxnSpPr>
            <a:stCxn id="6" idx="3"/>
            <a:endCxn id="7" idx="0"/>
          </p:cNvCxnSpPr>
          <p:nvPr/>
        </p:nvCxnSpPr>
        <p:spPr>
          <a:xfrm flipH="1">
            <a:off x="2843808" y="3230448"/>
            <a:ext cx="697490" cy="1062648"/>
          </a:xfrm>
          <a:prstGeom prst="straightConnector1">
            <a:avLst/>
          </a:prstGeom>
          <a:ln w="28575">
            <a:solidFill>
              <a:srgbClr val="1F556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7" idx="6"/>
          </p:cNvCxnSpPr>
          <p:nvPr/>
        </p:nvCxnSpPr>
        <p:spPr>
          <a:xfrm flipH="1">
            <a:off x="3995936" y="4725144"/>
            <a:ext cx="720080" cy="0"/>
          </a:xfrm>
          <a:prstGeom prst="straightConnector1">
            <a:avLst/>
          </a:prstGeom>
          <a:ln w="28575">
            <a:solidFill>
              <a:srgbClr val="1F556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5"/>
            <a:endCxn id="8" idx="0"/>
          </p:cNvCxnSpPr>
          <p:nvPr/>
        </p:nvCxnSpPr>
        <p:spPr>
          <a:xfrm>
            <a:off x="5170654" y="3230448"/>
            <a:ext cx="697490" cy="1062648"/>
          </a:xfrm>
          <a:prstGeom prst="straightConnector1">
            <a:avLst/>
          </a:prstGeom>
          <a:ln w="28575">
            <a:solidFill>
              <a:srgbClr val="1F5563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18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potential threats, and which threat sources cause them?</a:t>
            </a:r>
          </a:p>
          <a:p>
            <a:r>
              <a:rPr lang="en-US" dirty="0" smtClean="0"/>
              <a:t>We distinguish between malicious threats and non-malicious threats</a:t>
            </a:r>
          </a:p>
          <a:p>
            <a:pPr lvl="1"/>
            <a:r>
              <a:rPr lang="en-US" dirty="0" smtClean="0"/>
              <a:t>We need different risk assessment techniques depending on the kind of threat</a:t>
            </a:r>
          </a:p>
          <a:p>
            <a:pPr lvl="1"/>
            <a:r>
              <a:rPr lang="en-US" dirty="0" smtClean="0"/>
              <a:t>Human threat sources with intention (attackers) are less predictable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Malicious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Brainstorming, interviews, logs, historical data, etc. regarding the specific target are always relevant</a:t>
            </a:r>
          </a:p>
          <a:p>
            <a:r>
              <a:rPr lang="en-US" dirty="0" smtClean="0"/>
              <a:t>Make also systematic use of lists and repositories</a:t>
            </a:r>
          </a:p>
          <a:p>
            <a:pPr lvl="1"/>
            <a:r>
              <a:rPr lang="en-US" dirty="0" smtClean="0"/>
              <a:t>CAPEC, OWASP, Top 10 security threats,…</a:t>
            </a:r>
          </a:p>
          <a:p>
            <a:r>
              <a:rPr lang="en-US" dirty="0" smtClean="0"/>
              <a:t>Decide a format for threat specification</a:t>
            </a:r>
          </a:p>
          <a:p>
            <a:pPr lvl="1"/>
            <a:r>
              <a:rPr lang="en-US" dirty="0" smtClean="0"/>
              <a:t>E.g. threat source, capabilities, motivation, resources, skills, attack prerequisites, attack method,…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9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 each threat, what are the potential vulnerabilities?</a:t>
            </a:r>
          </a:p>
          <a:p>
            <a:r>
              <a:rPr lang="en-US" dirty="0" smtClean="0"/>
              <a:t>Again we can make use of available lists and repositories, such as MITRE and OWASP</a:t>
            </a:r>
          </a:p>
          <a:p>
            <a:r>
              <a:rPr lang="en-US" dirty="0" smtClean="0"/>
              <a:t>We can also make use of various techniques</a:t>
            </a:r>
          </a:p>
          <a:p>
            <a:pPr lvl="1"/>
            <a:r>
              <a:rPr lang="en-US" dirty="0" smtClean="0"/>
              <a:t>Penetration testing, vulnerability testing, vulnerability scans, security test patterns, test selection, …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0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threat and the vulnerabilities it exploits, what are the incidents it can lead to?</a:t>
            </a:r>
          </a:p>
          <a:p>
            <a:endParaRPr lang="en-US" dirty="0" smtClean="0"/>
          </a:p>
          <a:p>
            <a:r>
              <a:rPr lang="en-US" dirty="0" smtClean="0"/>
              <a:t>Repositories and techniques such as testing are useful also 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49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Cyber-risk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likelihoods and consequences of the identified incidents?</a:t>
            </a:r>
          </a:p>
          <a:p>
            <a:endParaRPr lang="en-US" dirty="0" smtClean="0"/>
          </a:p>
          <a:p>
            <a:r>
              <a:rPr lang="en-US" dirty="0" smtClean="0"/>
              <a:t>We do the analysis separately for the malicious and the non-malicious threats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27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</a:t>
            </a:r>
            <a:r>
              <a:rPr lang="en-GB" dirty="0" smtClean="0"/>
              <a:t>need to answer:</a:t>
            </a:r>
          </a:p>
          <a:p>
            <a:pPr lvl="1"/>
            <a:r>
              <a:rPr lang="en-GB" dirty="0" smtClean="0"/>
              <a:t>What is cybersecurity?</a:t>
            </a:r>
          </a:p>
          <a:p>
            <a:pPr lvl="1"/>
            <a:r>
              <a:rPr lang="en-GB" dirty="0" smtClean="0"/>
              <a:t>What is cyber-risk?</a:t>
            </a:r>
          </a:p>
          <a:p>
            <a:pPr lvl="1"/>
            <a:r>
              <a:rPr lang="en-GB" dirty="0" smtClean="0"/>
              <a:t>What is cyber-risk assessment?</a:t>
            </a:r>
          </a:p>
          <a:p>
            <a:pPr lvl="1"/>
            <a:r>
              <a:rPr lang="en-GB" dirty="0" smtClean="0"/>
              <a:t>How can we instantiate the RASEN process with respect to cyber-risk?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65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Malicious threats</a:t>
            </a:r>
          </a:p>
          <a:p>
            <a:pPr lvl="1"/>
            <a:r>
              <a:rPr lang="en-US" dirty="0" smtClean="0"/>
              <a:t>Often difficult to estimate the likelihood of an attack directly</a:t>
            </a:r>
          </a:p>
          <a:p>
            <a:pPr lvl="1"/>
            <a:r>
              <a:rPr lang="en-US" dirty="0" smtClean="0"/>
              <a:t>We can instead make use of our threat specification and measure malicious threats by different factors</a:t>
            </a:r>
          </a:p>
          <a:p>
            <a:pPr lvl="2"/>
            <a:r>
              <a:rPr lang="en-US" dirty="0" smtClean="0"/>
              <a:t>Capability, motivation, skills, resources,…</a:t>
            </a:r>
          </a:p>
          <a:p>
            <a:pPr lvl="2"/>
            <a:r>
              <a:rPr lang="en-US" dirty="0" smtClean="0"/>
              <a:t>We need a scale for each factor, as well as techniques for aggregating the measures</a:t>
            </a:r>
          </a:p>
          <a:p>
            <a:pPr lvl="1"/>
            <a:r>
              <a:rPr lang="en-US" dirty="0" smtClean="0"/>
              <a:t>We can also use as input the measures provided by available repositories</a:t>
            </a:r>
          </a:p>
          <a:p>
            <a:r>
              <a:rPr lang="en-US" dirty="0" smtClean="0"/>
              <a:t>Non-malicious threats</a:t>
            </a:r>
          </a:p>
          <a:p>
            <a:pPr lvl="1"/>
            <a:r>
              <a:rPr lang="en-US" dirty="0" smtClean="0"/>
              <a:t>Data regarding non-malicious threats are often available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7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Vulnerability analysis </a:t>
            </a:r>
            <a:r>
              <a:rPr lang="en-US" dirty="0" err="1" smtClean="0"/>
              <a:t>wrt</a:t>
            </a:r>
            <a:r>
              <a:rPr lang="en-US" dirty="0" smtClean="0"/>
              <a:t>. malicious threats</a:t>
            </a:r>
          </a:p>
          <a:p>
            <a:pPr lvl="1"/>
            <a:r>
              <a:rPr lang="en-US" dirty="0" smtClean="0"/>
              <a:t>Can also here decompose into a set of factors</a:t>
            </a:r>
          </a:p>
          <a:p>
            <a:pPr lvl="2"/>
            <a:r>
              <a:rPr lang="en-US" dirty="0" smtClean="0"/>
              <a:t>Prevalence, attack frequency, ease of detection, attacker awareness, ease of exploit, intrusion detection,…</a:t>
            </a:r>
          </a:p>
          <a:p>
            <a:pPr lvl="2"/>
            <a:r>
              <a:rPr lang="en-US" dirty="0" smtClean="0"/>
              <a:t>We need a scale for each factor, as well as techniques for aggregating the measures</a:t>
            </a:r>
          </a:p>
          <a:p>
            <a:r>
              <a:rPr lang="en-US" dirty="0"/>
              <a:t>Vulnerability analysis </a:t>
            </a:r>
            <a:r>
              <a:rPr lang="en-US" dirty="0" err="1"/>
              <a:t>wrt</a:t>
            </a:r>
            <a:r>
              <a:rPr lang="en-US" dirty="0"/>
              <a:t>. </a:t>
            </a:r>
            <a:r>
              <a:rPr lang="en-US" dirty="0" smtClean="0"/>
              <a:t>non-malicious threats</a:t>
            </a:r>
          </a:p>
          <a:p>
            <a:pPr lvl="1"/>
            <a:r>
              <a:rPr lang="en-US" dirty="0" smtClean="0"/>
              <a:t>Often easier to measure these, but if needed we may use a set of factors also 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make use of the results of the threat and vulnerability analysis to analyze likelihood and consequence of incidents</a:t>
            </a:r>
          </a:p>
          <a:p>
            <a:r>
              <a:rPr lang="en-US" dirty="0" smtClean="0"/>
              <a:t>Threats and vulnerabilities together determine the likelihood of incidents</a:t>
            </a:r>
          </a:p>
          <a:p>
            <a:r>
              <a:rPr lang="en-US" dirty="0" smtClean="0"/>
              <a:t>They also facilitate the consequence estimation</a:t>
            </a:r>
          </a:p>
          <a:p>
            <a:endParaRPr lang="en-US" dirty="0"/>
          </a:p>
          <a:p>
            <a:r>
              <a:rPr lang="en-US" dirty="0" smtClean="0"/>
              <a:t>Some repositories provide data on typical severity and likelihood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69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23</a:t>
            </a:fld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73519"/>
              </p:ext>
            </p:extLst>
          </p:nvPr>
        </p:nvGraphicFramePr>
        <p:xfrm>
          <a:off x="3283838" y="977558"/>
          <a:ext cx="2378401" cy="4827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Visio" r:id="rId3" imgW="1661186" imgH="3371232" progId="Visio.Drawing.11">
                  <p:embed/>
                </p:oleObj>
              </mc:Choice>
              <mc:Fallback>
                <p:oleObj name="Visio" r:id="rId3" imgW="1661186" imgH="3371232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3838" y="977558"/>
                        <a:ext cx="2378401" cy="48277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496" y="385043"/>
            <a:ext cx="3168352" cy="1200329"/>
          </a:xfrm>
          <a:prstGeom prst="rect">
            <a:avLst/>
          </a:prstGeom>
          <a:noFill/>
          <a:ln w="19050">
            <a:solidFill>
              <a:srgbClr val="1F5563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What is the interface and interaction with cyberspace?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What is the attack surface?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What are the entry points?</a:t>
            </a:r>
            <a:endParaRPr lang="en-US" dirty="0">
              <a:solidFill>
                <a:srgbClr val="1F556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1484784"/>
            <a:ext cx="3356758" cy="2862322"/>
          </a:xfrm>
          <a:prstGeom prst="rect">
            <a:avLst/>
          </a:prstGeom>
          <a:noFill/>
          <a:ln w="19050">
            <a:solidFill>
              <a:srgbClr val="1F5563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What are the threats, vulnerabilities and incidents?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Distinguish between malicious and non-malicious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Decide on how to characterize and specify the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Make use of lists and repositories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Exploit the fact that we are dealing with computer systems</a:t>
            </a:r>
            <a:endParaRPr lang="en-US" dirty="0">
              <a:solidFill>
                <a:srgbClr val="1F5563"/>
              </a:solidFill>
            </a:endParaRPr>
          </a:p>
        </p:txBody>
      </p:sp>
      <p:cxnSp>
        <p:nvCxnSpPr>
          <p:cNvPr id="10" name="Straight Connector 9"/>
          <p:cNvCxnSpPr>
            <a:endCxn id="7" idx="3"/>
          </p:cNvCxnSpPr>
          <p:nvPr/>
        </p:nvCxnSpPr>
        <p:spPr>
          <a:xfrm flipH="1" flipV="1">
            <a:off x="3203848" y="985208"/>
            <a:ext cx="360040" cy="211544"/>
          </a:xfrm>
          <a:prstGeom prst="line">
            <a:avLst/>
          </a:prstGeom>
          <a:ln w="28575">
            <a:solidFill>
              <a:srgbClr val="1F556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9" idx="1"/>
          </p:cNvCxnSpPr>
          <p:nvPr/>
        </p:nvCxnSpPr>
        <p:spPr>
          <a:xfrm>
            <a:off x="5364088" y="2492896"/>
            <a:ext cx="360040" cy="423049"/>
          </a:xfrm>
          <a:prstGeom prst="line">
            <a:avLst/>
          </a:prstGeom>
          <a:ln w="28575">
            <a:solidFill>
              <a:srgbClr val="1F556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5496" y="2204864"/>
            <a:ext cx="3168352" cy="2585323"/>
          </a:xfrm>
          <a:prstGeom prst="rect">
            <a:avLst/>
          </a:prstGeom>
          <a:noFill/>
          <a:ln w="19050">
            <a:solidFill>
              <a:srgbClr val="1F5563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Determine risk levels based on threat and vulnerability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Conduct the analysis by making use of known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1F5563"/>
                </a:solidFill>
              </a:rPr>
              <a:t>Gather data from available sources and by use of techniques such as testing and monitoring</a:t>
            </a:r>
            <a:endParaRPr lang="en-US" dirty="0">
              <a:solidFill>
                <a:srgbClr val="1F5563"/>
              </a:solidFill>
            </a:endParaRPr>
          </a:p>
        </p:txBody>
      </p:sp>
      <p:cxnSp>
        <p:nvCxnSpPr>
          <p:cNvPr id="19" name="Straight Connector 18"/>
          <p:cNvCxnSpPr>
            <a:endCxn id="18" idx="3"/>
          </p:cNvCxnSpPr>
          <p:nvPr/>
        </p:nvCxnSpPr>
        <p:spPr>
          <a:xfrm flipH="1" flipV="1">
            <a:off x="3203848" y="3497526"/>
            <a:ext cx="360040" cy="75490"/>
          </a:xfrm>
          <a:prstGeom prst="line">
            <a:avLst/>
          </a:prstGeom>
          <a:ln w="28575">
            <a:solidFill>
              <a:srgbClr val="1F556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88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Adapting the RASEN Process to Cybersecurity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We can instantiate the overall RASEN process </a:t>
            </a:r>
            <a:r>
              <a:rPr lang="en-US" sz="2000" dirty="0" err="1" smtClean="0"/>
              <a:t>wrt</a:t>
            </a:r>
            <a:r>
              <a:rPr lang="en-US" sz="2000" dirty="0" smtClean="0"/>
              <a:t>. cyber-risk assessment</a:t>
            </a:r>
          </a:p>
          <a:p>
            <a:r>
              <a:rPr lang="en-US" sz="2000" dirty="0" smtClean="0"/>
              <a:t>From this we get instances also of the specific RASEN methodologies</a:t>
            </a:r>
          </a:p>
          <a:p>
            <a:pPr lvl="1"/>
            <a:r>
              <a:rPr lang="en-US" sz="1600" dirty="0" smtClean="0"/>
              <a:t>Combining compliance and cyber-risk assessment</a:t>
            </a:r>
          </a:p>
          <a:p>
            <a:pPr lvl="1"/>
            <a:r>
              <a:rPr lang="en-US" sz="1600" dirty="0" smtClean="0"/>
              <a:t>Cyber-risk-based security testing</a:t>
            </a:r>
          </a:p>
          <a:p>
            <a:pPr lvl="1"/>
            <a:r>
              <a:rPr lang="en-US" sz="1600" dirty="0" smtClean="0"/>
              <a:t>Test-based cyber-risk assessment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72816"/>
            <a:ext cx="5009827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21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Cybersecurity About?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Usual suspects</a:t>
            </a:r>
          </a:p>
          <a:p>
            <a:pPr lvl="1"/>
            <a:r>
              <a:rPr lang="en-US" dirty="0" smtClean="0"/>
              <a:t>Security in cyberspace</a:t>
            </a:r>
          </a:p>
          <a:p>
            <a:pPr lvl="1"/>
            <a:r>
              <a:rPr lang="en-US" dirty="0" smtClean="0"/>
              <a:t>Internet security</a:t>
            </a:r>
          </a:p>
          <a:p>
            <a:pPr lvl="1"/>
            <a:r>
              <a:rPr lang="en-US" dirty="0" smtClean="0"/>
              <a:t>Information security</a:t>
            </a:r>
          </a:p>
          <a:p>
            <a:pPr lvl="1"/>
            <a:r>
              <a:rPr lang="en-US" dirty="0" smtClean="0"/>
              <a:t>Infrastructure security</a:t>
            </a:r>
          </a:p>
          <a:p>
            <a:pPr lvl="1"/>
            <a:r>
              <a:rPr lang="en-US" dirty="0" smtClean="0"/>
              <a:t>Critical information infrastructure protection</a:t>
            </a:r>
          </a:p>
          <a:p>
            <a:pPr lvl="1"/>
            <a:r>
              <a:rPr lang="en-US" dirty="0" smtClean="0"/>
              <a:t>Cyber-attacks</a:t>
            </a:r>
          </a:p>
          <a:p>
            <a:pPr lvl="1"/>
            <a:r>
              <a:rPr lang="en-US" dirty="0" smtClean="0"/>
              <a:t>…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6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</a:t>
            </a:r>
            <a:r>
              <a:rPr lang="en-US" b="1" dirty="0"/>
              <a:t>risk</a:t>
            </a:r>
            <a:r>
              <a:rPr lang="en-US" dirty="0"/>
              <a:t> is the likelihood of an incident and its consequence for </a:t>
            </a:r>
            <a:r>
              <a:rPr lang="en-US" dirty="0" smtClean="0"/>
              <a:t>an asset</a:t>
            </a:r>
          </a:p>
          <a:p>
            <a:r>
              <a:rPr lang="en-US" dirty="0" smtClean="0"/>
              <a:t>A </a:t>
            </a:r>
            <a:r>
              <a:rPr lang="en-US" b="1" dirty="0"/>
              <a:t>vulnerability</a:t>
            </a:r>
            <a:r>
              <a:rPr lang="en-US" dirty="0"/>
              <a:t> is a weakness, flaw or deficiency that </a:t>
            </a:r>
            <a:r>
              <a:rPr lang="en-US" dirty="0" smtClean="0"/>
              <a:t>may </a:t>
            </a:r>
            <a:r>
              <a:rPr lang="en-US" dirty="0"/>
              <a:t>be exploited </a:t>
            </a:r>
            <a:r>
              <a:rPr lang="en-US" dirty="0" smtClean="0"/>
              <a:t>by </a:t>
            </a:r>
            <a:r>
              <a:rPr lang="en-US" dirty="0"/>
              <a:t>a threat to cause harm to </a:t>
            </a:r>
            <a:r>
              <a:rPr lang="en-US" dirty="0" smtClean="0"/>
              <a:t>an asset</a:t>
            </a:r>
          </a:p>
          <a:p>
            <a:r>
              <a:rPr lang="en-US" dirty="0" smtClean="0"/>
              <a:t>A </a:t>
            </a:r>
            <a:r>
              <a:rPr lang="en-US" b="1" dirty="0"/>
              <a:t>threat</a:t>
            </a:r>
            <a:r>
              <a:rPr lang="en-US" dirty="0"/>
              <a:t> is an action or event that is caused by a threat </a:t>
            </a:r>
            <a:r>
              <a:rPr lang="en-US" dirty="0" smtClean="0"/>
              <a:t>source and </a:t>
            </a:r>
            <a:r>
              <a:rPr lang="en-US" dirty="0"/>
              <a:t>that may lead to an </a:t>
            </a:r>
            <a:r>
              <a:rPr lang="en-US" dirty="0" smtClean="0"/>
              <a:t>incident</a:t>
            </a:r>
          </a:p>
          <a:p>
            <a:pPr lvl="1"/>
            <a:r>
              <a:rPr lang="en-US" dirty="0" smtClean="0"/>
              <a:t>E.g. attack</a:t>
            </a:r>
          </a:p>
          <a:p>
            <a:r>
              <a:rPr lang="en-US" dirty="0" smtClean="0"/>
              <a:t>A </a:t>
            </a:r>
            <a:r>
              <a:rPr lang="en-US" b="1" dirty="0"/>
              <a:t>threat source</a:t>
            </a:r>
            <a:r>
              <a:rPr lang="en-US" dirty="0"/>
              <a:t> is the potential cause of an </a:t>
            </a:r>
            <a:r>
              <a:rPr lang="en-US" dirty="0" smtClean="0"/>
              <a:t>incident</a:t>
            </a:r>
          </a:p>
          <a:p>
            <a:pPr lvl="1"/>
            <a:r>
              <a:rPr lang="en-US" dirty="0" smtClean="0"/>
              <a:t>E.g. attacker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62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Assessment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5</a:t>
            </a:fld>
            <a:endParaRPr lang="en-GB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918817"/>
              </p:ext>
            </p:extLst>
          </p:nvPr>
        </p:nvGraphicFramePr>
        <p:xfrm>
          <a:off x="2267744" y="1844824"/>
          <a:ext cx="4176464" cy="4178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Visio" r:id="rId3" imgW="3461343" imgH="3461243" progId="Visio.Drawing.11">
                  <p:embed/>
                </p:oleObj>
              </mc:Choice>
              <mc:Fallback>
                <p:oleObj name="Visio" r:id="rId3" imgW="3461343" imgH="3461243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1844824"/>
                        <a:ext cx="4176464" cy="4178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22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Cyber-systems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b="1" dirty="0"/>
              <a:t>cyberspace</a:t>
            </a:r>
            <a:r>
              <a:rPr lang="en-US" dirty="0"/>
              <a:t> is a collection of interconnected </a:t>
            </a:r>
            <a:r>
              <a:rPr lang="en-US" dirty="0" smtClean="0"/>
              <a:t>computerized networks</a:t>
            </a:r>
            <a:r>
              <a:rPr lang="en-US" dirty="0"/>
              <a:t>, including services, computer systems, embedded processors and </a:t>
            </a:r>
            <a:r>
              <a:rPr lang="en-US" dirty="0" smtClean="0"/>
              <a:t>controllers</a:t>
            </a:r>
            <a:r>
              <a:rPr lang="en-US" dirty="0"/>
              <a:t>, as well as information in storage or </a:t>
            </a:r>
            <a:r>
              <a:rPr lang="en-US" dirty="0" smtClean="0"/>
              <a:t>transit</a:t>
            </a:r>
          </a:p>
          <a:p>
            <a:pPr lvl="1"/>
            <a:r>
              <a:rPr lang="en-US" dirty="0"/>
              <a:t>The cyber-domain is </a:t>
            </a:r>
            <a:r>
              <a:rPr lang="en-US" u="sng" dirty="0" smtClean="0"/>
              <a:t>not</a:t>
            </a:r>
            <a:r>
              <a:rPr lang="en-US" dirty="0" smtClean="0"/>
              <a:t> </a:t>
            </a:r>
            <a:r>
              <a:rPr lang="en-US" dirty="0"/>
              <a:t>the same as the Internet </a:t>
            </a:r>
            <a:r>
              <a:rPr lang="en-US" dirty="0" smtClean="0"/>
              <a:t>domain</a:t>
            </a:r>
          </a:p>
          <a:p>
            <a:pPr lvl="1"/>
            <a:r>
              <a:rPr lang="en-US" dirty="0" smtClean="0"/>
              <a:t>The Internet is an example of a cyberspace</a:t>
            </a:r>
          </a:p>
          <a:p>
            <a:r>
              <a:rPr lang="en-US" dirty="0"/>
              <a:t>A </a:t>
            </a:r>
            <a:r>
              <a:rPr lang="en-US" b="1" dirty="0"/>
              <a:t>cyber-system</a:t>
            </a:r>
            <a:r>
              <a:rPr lang="en-US" dirty="0"/>
              <a:t> is a system that makes use of a </a:t>
            </a:r>
            <a:r>
              <a:rPr lang="en-US" dirty="0" smtClean="0"/>
              <a:t>cyberspace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10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Cybersecurity</a:t>
            </a:r>
            <a:r>
              <a:rPr lang="en-US" dirty="0"/>
              <a:t> is the protection against </a:t>
            </a:r>
            <a:r>
              <a:rPr lang="en-US" dirty="0" smtClean="0"/>
              <a:t>cyber-threats</a:t>
            </a:r>
          </a:p>
          <a:p>
            <a:r>
              <a:rPr lang="en-US" dirty="0"/>
              <a:t>A </a:t>
            </a:r>
            <a:r>
              <a:rPr lang="en-US" b="1" dirty="0"/>
              <a:t>cyber-threat</a:t>
            </a:r>
            <a:r>
              <a:rPr lang="en-US" dirty="0"/>
              <a:t> is a threat caused by a threat source that makes </a:t>
            </a:r>
            <a:r>
              <a:rPr lang="en-US" dirty="0" smtClean="0"/>
              <a:t>use of </a:t>
            </a:r>
            <a:r>
              <a:rPr lang="en-US" dirty="0"/>
              <a:t>or exploits a </a:t>
            </a:r>
            <a:r>
              <a:rPr lang="en-US" dirty="0" smtClean="0"/>
              <a:t>cyberspace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threat</a:t>
            </a:r>
            <a:r>
              <a:rPr lang="en-US" dirty="0"/>
              <a:t> is an action or event that is caused by a threat source and that may lead to an incident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E.g. SQL injection or </a:t>
            </a:r>
            <a:r>
              <a:rPr lang="en-US" dirty="0" err="1" smtClean="0"/>
              <a:t>DoS</a:t>
            </a:r>
            <a:r>
              <a:rPr lang="en-US" dirty="0" smtClean="0"/>
              <a:t> attack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threat source</a:t>
            </a:r>
            <a:r>
              <a:rPr lang="en-US" dirty="0"/>
              <a:t> is the potential cause of an incident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E.g. hacker or Trojan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84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Cybersecurity vs.</a:t>
            </a:r>
            <a:br>
              <a:rPr lang="en-US" dirty="0" smtClean="0"/>
            </a:br>
            <a:r>
              <a:rPr lang="en-US" dirty="0" smtClean="0"/>
              <a:t>Information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Information security is the preservation of CIA</a:t>
            </a:r>
          </a:p>
          <a:p>
            <a:pPr lvl="1"/>
            <a:r>
              <a:rPr lang="en-US" dirty="0" smtClean="0"/>
              <a:t>Information can be in any form, threats can be of any kind</a:t>
            </a:r>
          </a:p>
          <a:p>
            <a:r>
              <a:rPr lang="en-US" dirty="0" smtClean="0"/>
              <a:t>Cybersecurity is the protection of </a:t>
            </a:r>
            <a:r>
              <a:rPr lang="en-US" smtClean="0"/>
              <a:t>threats due </a:t>
            </a:r>
            <a:r>
              <a:rPr lang="en-US" dirty="0" smtClean="0"/>
              <a:t>to a cyberspace</a:t>
            </a:r>
          </a:p>
          <a:p>
            <a:pPr lvl="1"/>
            <a:r>
              <a:rPr lang="en-US" dirty="0" smtClean="0"/>
              <a:t>Cyber-threats may target information assets, but only those that can be targeted via cyberspace</a:t>
            </a:r>
          </a:p>
          <a:p>
            <a:pPr lvl="1"/>
            <a:r>
              <a:rPr lang="en-US" dirty="0" smtClean="0"/>
              <a:t>Cybersecurity is moreover not limited to the protection of information assets alone</a:t>
            </a:r>
          </a:p>
          <a:p>
            <a:r>
              <a:rPr lang="en-US" dirty="0" smtClean="0"/>
              <a:t>Cybersecurity and information security overlap, but they are not the same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7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Cybersecurity vs.</a:t>
            </a:r>
            <a:br>
              <a:rPr lang="en-US" dirty="0" smtClean="0"/>
            </a:br>
            <a:r>
              <a:rPr lang="en-US" dirty="0" smtClean="0"/>
              <a:t>Critical Infrastructure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Infrastructure security and critical (information) infrastructure protection are concerned with the</a:t>
            </a:r>
          </a:p>
          <a:p>
            <a:r>
              <a:rPr lang="en-US" dirty="0" smtClean="0"/>
              <a:t>prevention of the disruption, disabling, destruction or malicious control of infrastructure</a:t>
            </a:r>
          </a:p>
          <a:p>
            <a:pPr lvl="1"/>
            <a:r>
              <a:rPr lang="en-US" dirty="0" smtClean="0"/>
              <a:t>Telecommunication, transportation, finance, power supply, water supply, emergency services</a:t>
            </a:r>
          </a:p>
          <a:p>
            <a:r>
              <a:rPr lang="en-US" dirty="0" smtClean="0"/>
              <a:t>Many critical infrastructures makes use of a cyberspace, and therefore needs protection from cyber-threats</a:t>
            </a:r>
          </a:p>
          <a:p>
            <a:r>
              <a:rPr lang="en-US" dirty="0" smtClean="0"/>
              <a:t>However, CIP goes beyond the protection from cyber-threats</a:t>
            </a:r>
          </a:p>
          <a:p>
            <a:r>
              <a:rPr lang="en-US" dirty="0" smtClean="0"/>
              <a:t>Cybersecurity and CIP overlap, but are not the same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14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ASEN-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RASEN-PowerPoint_template</Template>
  <TotalTime>801</TotalTime>
  <Words>1161</Words>
  <Application>Microsoft Office PowerPoint</Application>
  <PresentationFormat>On-screen Show (4:3)</PresentationFormat>
  <Paragraphs>180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Wingdings</vt:lpstr>
      <vt:lpstr>RASEN-PowerPoint_template</vt:lpstr>
      <vt:lpstr>Visio</vt:lpstr>
      <vt:lpstr>RASEN Process for Cyber-risk Assessment</vt:lpstr>
      <vt:lpstr>Background</vt:lpstr>
      <vt:lpstr>What is Cybersecurity About?</vt:lpstr>
      <vt:lpstr>Risk Terms</vt:lpstr>
      <vt:lpstr>Risk Assessment</vt:lpstr>
      <vt:lpstr>Cyber-systems</vt:lpstr>
      <vt:lpstr>Cybersecurity</vt:lpstr>
      <vt:lpstr>Cybersecurity vs. Information security</vt:lpstr>
      <vt:lpstr>Cybersecurity vs. Critical Infrastructure Protection</vt:lpstr>
      <vt:lpstr>Cybersecurity vs. CIP and Information Security</vt:lpstr>
      <vt:lpstr>Cyber-risk Assessment</vt:lpstr>
      <vt:lpstr>Context Establishment</vt:lpstr>
      <vt:lpstr>Example: Smart Grid</vt:lpstr>
      <vt:lpstr>Cyber-risk Identification</vt:lpstr>
      <vt:lpstr>Threat Identification</vt:lpstr>
      <vt:lpstr>Malicious Threats</vt:lpstr>
      <vt:lpstr>Vulnerabilities</vt:lpstr>
      <vt:lpstr>Incidents</vt:lpstr>
      <vt:lpstr>Cyber-risk Analysis</vt:lpstr>
      <vt:lpstr>Threat Analysis</vt:lpstr>
      <vt:lpstr>Vulnerability Analysis</vt:lpstr>
      <vt:lpstr>Incident Analysis</vt:lpstr>
      <vt:lpstr>PowerPoint Presentation</vt:lpstr>
      <vt:lpstr>Adapting the RASEN Process to Cybersecurity</vt:lpstr>
    </vt:vector>
  </TitlesOfParts>
  <Company>SINTEF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Bjørnar Solhaug</dc:creator>
  <cp:lastModifiedBy>Arthur Molnar</cp:lastModifiedBy>
  <cp:revision>45</cp:revision>
  <dcterms:created xsi:type="dcterms:W3CDTF">2012-11-07T07:38:51Z</dcterms:created>
  <dcterms:modified xsi:type="dcterms:W3CDTF">2015-02-09T08:34:35Z</dcterms:modified>
</cp:coreProperties>
</file>