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sldIdLst>
    <p:sldId id="357" r:id="rId2"/>
    <p:sldId id="334" r:id="rId3"/>
    <p:sldId id="352" r:id="rId4"/>
    <p:sldId id="402" r:id="rId5"/>
    <p:sldId id="398" r:id="rId6"/>
    <p:sldId id="399" r:id="rId7"/>
    <p:sldId id="403" r:id="rId8"/>
    <p:sldId id="412" r:id="rId9"/>
    <p:sldId id="410" r:id="rId10"/>
    <p:sldId id="409" r:id="rId11"/>
    <p:sldId id="413" r:id="rId12"/>
    <p:sldId id="374" r:id="rId13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5563"/>
    <a:srgbClr val="3591A8"/>
    <a:srgbClr val="D1EBF1"/>
    <a:srgbClr val="287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44" autoAdjust="0"/>
    <p:restoredTop sz="86359" autoAdjust="0"/>
  </p:normalViewPr>
  <p:slideViewPr>
    <p:cSldViewPr>
      <p:cViewPr varScale="1">
        <p:scale>
          <a:sx n="94" d="100"/>
          <a:sy n="94" d="100"/>
        </p:scale>
        <p:origin x="516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7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12467A-9AF9-8A4C-8760-0CBC731C60FE}" type="doc">
      <dgm:prSet loTypeId="urn:microsoft.com/office/officeart/2005/8/layout/gear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4D370D6-1FF7-D14C-9D8B-7948DC976225}">
      <dgm:prSet phldrT="[Text]" custT="1"/>
      <dgm:spPr>
        <a:solidFill>
          <a:srgbClr val="3591A8"/>
        </a:solidFill>
        <a:ln>
          <a:solidFill>
            <a:srgbClr val="3591A8"/>
          </a:solidFill>
        </a:ln>
      </dgm:spPr>
      <dgm:t>
        <a:bodyPr/>
        <a:lstStyle/>
        <a:p>
          <a:r>
            <a:rPr lang="en-US" sz="1600" b="1" dirty="0" smtClean="0"/>
            <a:t>Security Risk Assessment</a:t>
          </a:r>
          <a:endParaRPr lang="en-US" sz="1600" b="1" dirty="0"/>
        </a:p>
      </dgm:t>
    </dgm:pt>
    <dgm:pt modelId="{8E0A6AD1-904B-0441-BD79-84FD546A92A5}" type="parTrans" cxnId="{2BA411F0-7CB4-084C-8ABE-7E8278AAAB73}">
      <dgm:prSet/>
      <dgm:spPr/>
      <dgm:t>
        <a:bodyPr/>
        <a:lstStyle/>
        <a:p>
          <a:endParaRPr lang="en-US"/>
        </a:p>
      </dgm:t>
    </dgm:pt>
    <dgm:pt modelId="{628E981E-9E15-A34F-831E-D6A94DDB201A}" type="sibTrans" cxnId="{2BA411F0-7CB4-084C-8ABE-7E8278AAAB73}">
      <dgm:prSet/>
      <dgm:spPr>
        <a:solidFill>
          <a:srgbClr val="1F5563"/>
        </a:solidFill>
        <a:ln>
          <a:solidFill>
            <a:srgbClr val="1F5563"/>
          </a:solidFill>
        </a:ln>
      </dgm:spPr>
      <dgm:t>
        <a:bodyPr/>
        <a:lstStyle/>
        <a:p>
          <a:endParaRPr lang="en-US"/>
        </a:p>
      </dgm:t>
    </dgm:pt>
    <dgm:pt modelId="{010C08A5-B01E-2D4B-BF93-E4C6FD1F3DBE}">
      <dgm:prSet phldrT="[Text]" custT="1"/>
      <dgm:spPr>
        <a:solidFill>
          <a:srgbClr val="3591A8"/>
        </a:solidFill>
      </dgm:spPr>
      <dgm:t>
        <a:bodyPr/>
        <a:lstStyle/>
        <a:p>
          <a:r>
            <a:rPr lang="en-US" sz="1800" b="1" dirty="0" smtClean="0"/>
            <a:t>Security Testing</a:t>
          </a:r>
          <a:endParaRPr lang="en-US" sz="1800" b="1" dirty="0"/>
        </a:p>
      </dgm:t>
    </dgm:pt>
    <dgm:pt modelId="{ED08382B-22D8-664E-A9FD-2B4902EED7A7}" type="parTrans" cxnId="{D9286CAF-6AB5-1849-82BE-BB7F71463F1A}">
      <dgm:prSet/>
      <dgm:spPr/>
      <dgm:t>
        <a:bodyPr/>
        <a:lstStyle/>
        <a:p>
          <a:endParaRPr lang="en-US"/>
        </a:p>
      </dgm:t>
    </dgm:pt>
    <dgm:pt modelId="{79820384-46FC-A14B-ADF8-A4BE16EE1EC1}" type="sibTrans" cxnId="{D9286CAF-6AB5-1849-82BE-BB7F71463F1A}">
      <dgm:prSet/>
      <dgm:spPr>
        <a:solidFill>
          <a:srgbClr val="1F5563"/>
        </a:solidFill>
        <a:ln>
          <a:solidFill>
            <a:srgbClr val="1F5563"/>
          </a:solidFill>
        </a:ln>
      </dgm:spPr>
      <dgm:t>
        <a:bodyPr/>
        <a:lstStyle/>
        <a:p>
          <a:endParaRPr lang="en-US"/>
        </a:p>
      </dgm:t>
    </dgm:pt>
    <dgm:pt modelId="{284B8822-4B95-3843-B039-DA9CF1872BD5}">
      <dgm:prSet phldrT="[Text]"/>
      <dgm:spPr>
        <a:solidFill>
          <a:srgbClr val="3591A8"/>
        </a:solidFill>
      </dgm:spPr>
      <dgm:t>
        <a:bodyPr/>
        <a:lstStyle/>
        <a:p>
          <a:r>
            <a:rPr lang="en-US" b="1" dirty="0" smtClean="0"/>
            <a:t>Compliance Assessment</a:t>
          </a:r>
          <a:endParaRPr lang="en-US" b="1" dirty="0"/>
        </a:p>
      </dgm:t>
    </dgm:pt>
    <dgm:pt modelId="{9C3D5EC9-6673-9C41-B771-5CC1BBB9CB79}" type="parTrans" cxnId="{52246FE0-B211-184B-9B63-CF453EE449D1}">
      <dgm:prSet/>
      <dgm:spPr/>
      <dgm:t>
        <a:bodyPr/>
        <a:lstStyle/>
        <a:p>
          <a:endParaRPr lang="en-US"/>
        </a:p>
      </dgm:t>
    </dgm:pt>
    <dgm:pt modelId="{0A540C4B-4E43-794A-BB95-466F43CB37B2}" type="sibTrans" cxnId="{52246FE0-B211-184B-9B63-CF453EE449D1}">
      <dgm:prSet/>
      <dgm:spPr>
        <a:solidFill>
          <a:srgbClr val="1F5563"/>
        </a:solidFill>
        <a:ln>
          <a:solidFill>
            <a:srgbClr val="1F5563"/>
          </a:solidFill>
        </a:ln>
      </dgm:spPr>
      <dgm:t>
        <a:bodyPr/>
        <a:lstStyle/>
        <a:p>
          <a:endParaRPr lang="en-US"/>
        </a:p>
      </dgm:t>
    </dgm:pt>
    <dgm:pt modelId="{E6A4EE74-A26C-7345-99FC-A0EFBD12A508}">
      <dgm:prSet phldrT="[Text]"/>
      <dgm:spPr/>
      <dgm:t>
        <a:bodyPr/>
        <a:lstStyle/>
        <a:p>
          <a:endParaRPr lang="en-US"/>
        </a:p>
      </dgm:t>
    </dgm:pt>
    <dgm:pt modelId="{85BBCB54-DE96-684C-818E-539843A2F85E}" type="parTrans" cxnId="{B8AFA1B0-1878-1546-8C67-0C6C0424BC15}">
      <dgm:prSet/>
      <dgm:spPr/>
      <dgm:t>
        <a:bodyPr/>
        <a:lstStyle/>
        <a:p>
          <a:endParaRPr lang="en-US"/>
        </a:p>
      </dgm:t>
    </dgm:pt>
    <dgm:pt modelId="{AE56608A-8B3B-0042-B116-E10CC1BDA48B}" type="sibTrans" cxnId="{B8AFA1B0-1878-1546-8C67-0C6C0424BC15}">
      <dgm:prSet/>
      <dgm:spPr/>
      <dgm:t>
        <a:bodyPr/>
        <a:lstStyle/>
        <a:p>
          <a:endParaRPr lang="en-US"/>
        </a:p>
      </dgm:t>
    </dgm:pt>
    <dgm:pt modelId="{3BB5EE96-DC4C-1447-9B16-135515EFD9BD}" type="pres">
      <dgm:prSet presAssocID="{3912467A-9AF9-8A4C-8760-0CBC731C60FE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F53C8D7-5B38-C344-95F8-6076C2B84E6D}" type="pres">
      <dgm:prSet presAssocID="{E4D370D6-1FF7-D14C-9D8B-7948DC976225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653626-F544-9942-B971-D16014B1DB90}" type="pres">
      <dgm:prSet presAssocID="{E4D370D6-1FF7-D14C-9D8B-7948DC976225}" presName="gear1srcNode" presStyleLbl="node1" presStyleIdx="0" presStyleCnt="3"/>
      <dgm:spPr/>
      <dgm:t>
        <a:bodyPr/>
        <a:lstStyle/>
        <a:p>
          <a:endParaRPr lang="en-US"/>
        </a:p>
      </dgm:t>
    </dgm:pt>
    <dgm:pt modelId="{C16C6B20-7AFA-B54E-AE94-1BB34EF1F661}" type="pres">
      <dgm:prSet presAssocID="{E4D370D6-1FF7-D14C-9D8B-7948DC976225}" presName="gear1dstNode" presStyleLbl="node1" presStyleIdx="0" presStyleCnt="3"/>
      <dgm:spPr/>
      <dgm:t>
        <a:bodyPr/>
        <a:lstStyle/>
        <a:p>
          <a:endParaRPr lang="en-US"/>
        </a:p>
      </dgm:t>
    </dgm:pt>
    <dgm:pt modelId="{3D16894F-DD98-A548-8315-E65B855AEE31}" type="pres">
      <dgm:prSet presAssocID="{010C08A5-B01E-2D4B-BF93-E4C6FD1F3DBE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B39338-8116-FA48-8AA9-094E31D3EE58}" type="pres">
      <dgm:prSet presAssocID="{010C08A5-B01E-2D4B-BF93-E4C6FD1F3DBE}" presName="gear2srcNode" presStyleLbl="node1" presStyleIdx="1" presStyleCnt="3"/>
      <dgm:spPr/>
      <dgm:t>
        <a:bodyPr/>
        <a:lstStyle/>
        <a:p>
          <a:endParaRPr lang="en-US"/>
        </a:p>
      </dgm:t>
    </dgm:pt>
    <dgm:pt modelId="{867751C4-E821-4143-84E0-C58C46022F8A}" type="pres">
      <dgm:prSet presAssocID="{010C08A5-B01E-2D4B-BF93-E4C6FD1F3DBE}" presName="gear2dstNode" presStyleLbl="node1" presStyleIdx="1" presStyleCnt="3"/>
      <dgm:spPr/>
      <dgm:t>
        <a:bodyPr/>
        <a:lstStyle/>
        <a:p>
          <a:endParaRPr lang="en-US"/>
        </a:p>
      </dgm:t>
    </dgm:pt>
    <dgm:pt modelId="{F17586EC-16F4-EC4C-98FD-BAF87686960D}" type="pres">
      <dgm:prSet presAssocID="{284B8822-4B95-3843-B039-DA9CF1872BD5}" presName="gear3" presStyleLbl="node1" presStyleIdx="2" presStyleCnt="3"/>
      <dgm:spPr/>
      <dgm:t>
        <a:bodyPr/>
        <a:lstStyle/>
        <a:p>
          <a:endParaRPr lang="en-US"/>
        </a:p>
      </dgm:t>
    </dgm:pt>
    <dgm:pt modelId="{7F843B74-8E16-9648-9681-D1E49725568D}" type="pres">
      <dgm:prSet presAssocID="{284B8822-4B95-3843-B039-DA9CF1872BD5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1A3653-0AB9-494A-99BF-F9D04A3103A1}" type="pres">
      <dgm:prSet presAssocID="{284B8822-4B95-3843-B039-DA9CF1872BD5}" presName="gear3srcNode" presStyleLbl="node1" presStyleIdx="2" presStyleCnt="3"/>
      <dgm:spPr/>
      <dgm:t>
        <a:bodyPr/>
        <a:lstStyle/>
        <a:p>
          <a:endParaRPr lang="en-US"/>
        </a:p>
      </dgm:t>
    </dgm:pt>
    <dgm:pt modelId="{0D965A5F-341F-9E4A-B2D3-AF7517EBD5CD}" type="pres">
      <dgm:prSet presAssocID="{284B8822-4B95-3843-B039-DA9CF1872BD5}" presName="gear3dstNode" presStyleLbl="node1" presStyleIdx="2" presStyleCnt="3"/>
      <dgm:spPr/>
      <dgm:t>
        <a:bodyPr/>
        <a:lstStyle/>
        <a:p>
          <a:endParaRPr lang="en-US"/>
        </a:p>
      </dgm:t>
    </dgm:pt>
    <dgm:pt modelId="{EBE138EC-6D06-C343-A4FD-EBEC25B87209}" type="pres">
      <dgm:prSet presAssocID="{628E981E-9E15-A34F-831E-D6A94DDB201A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881BA797-3F61-8E45-A92F-D20609BBE109}" type="pres">
      <dgm:prSet presAssocID="{79820384-46FC-A14B-ADF8-A4BE16EE1EC1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35ED7F9F-C220-DA4D-9046-8E135F9728DE}" type="pres">
      <dgm:prSet presAssocID="{0A540C4B-4E43-794A-BB95-466F43CB37B2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FBC27B93-C9BF-5146-9B2C-7A84B4A79B4F}" type="presOf" srcId="{79820384-46FC-A14B-ADF8-A4BE16EE1EC1}" destId="{881BA797-3F61-8E45-A92F-D20609BBE109}" srcOrd="0" destOrd="0" presId="urn:microsoft.com/office/officeart/2005/8/layout/gear1"/>
    <dgm:cxn modelId="{2BA411F0-7CB4-084C-8ABE-7E8278AAAB73}" srcId="{3912467A-9AF9-8A4C-8760-0CBC731C60FE}" destId="{E4D370D6-1FF7-D14C-9D8B-7948DC976225}" srcOrd="0" destOrd="0" parTransId="{8E0A6AD1-904B-0441-BD79-84FD546A92A5}" sibTransId="{628E981E-9E15-A34F-831E-D6A94DDB201A}"/>
    <dgm:cxn modelId="{AA9AF577-2FC9-9A4F-8E4F-DEC5E385CAA8}" type="presOf" srcId="{628E981E-9E15-A34F-831E-D6A94DDB201A}" destId="{EBE138EC-6D06-C343-A4FD-EBEC25B87209}" srcOrd="0" destOrd="0" presId="urn:microsoft.com/office/officeart/2005/8/layout/gear1"/>
    <dgm:cxn modelId="{52246FE0-B211-184B-9B63-CF453EE449D1}" srcId="{3912467A-9AF9-8A4C-8760-0CBC731C60FE}" destId="{284B8822-4B95-3843-B039-DA9CF1872BD5}" srcOrd="2" destOrd="0" parTransId="{9C3D5EC9-6673-9C41-B771-5CC1BBB9CB79}" sibTransId="{0A540C4B-4E43-794A-BB95-466F43CB37B2}"/>
    <dgm:cxn modelId="{F3D72486-219E-1744-A62E-1049308DE854}" type="presOf" srcId="{284B8822-4B95-3843-B039-DA9CF1872BD5}" destId="{0D965A5F-341F-9E4A-B2D3-AF7517EBD5CD}" srcOrd="3" destOrd="0" presId="urn:microsoft.com/office/officeart/2005/8/layout/gear1"/>
    <dgm:cxn modelId="{8ED09184-5ABF-A144-9078-F3F79F7239F1}" type="presOf" srcId="{284B8822-4B95-3843-B039-DA9CF1872BD5}" destId="{F17586EC-16F4-EC4C-98FD-BAF87686960D}" srcOrd="0" destOrd="0" presId="urn:microsoft.com/office/officeart/2005/8/layout/gear1"/>
    <dgm:cxn modelId="{6424CB2C-E67F-0640-85BC-11DD4E2608E5}" type="presOf" srcId="{0A540C4B-4E43-794A-BB95-466F43CB37B2}" destId="{35ED7F9F-C220-DA4D-9046-8E135F9728DE}" srcOrd="0" destOrd="0" presId="urn:microsoft.com/office/officeart/2005/8/layout/gear1"/>
    <dgm:cxn modelId="{99B80C0C-3205-1B40-8721-C6B4A37FF814}" type="presOf" srcId="{010C08A5-B01E-2D4B-BF93-E4C6FD1F3DBE}" destId="{867751C4-E821-4143-84E0-C58C46022F8A}" srcOrd="2" destOrd="0" presId="urn:microsoft.com/office/officeart/2005/8/layout/gear1"/>
    <dgm:cxn modelId="{D9286CAF-6AB5-1849-82BE-BB7F71463F1A}" srcId="{3912467A-9AF9-8A4C-8760-0CBC731C60FE}" destId="{010C08A5-B01E-2D4B-BF93-E4C6FD1F3DBE}" srcOrd="1" destOrd="0" parTransId="{ED08382B-22D8-664E-A9FD-2B4902EED7A7}" sibTransId="{79820384-46FC-A14B-ADF8-A4BE16EE1EC1}"/>
    <dgm:cxn modelId="{DB350A74-7F4D-EE43-9D6B-E9A9B62F186B}" type="presOf" srcId="{3912467A-9AF9-8A4C-8760-0CBC731C60FE}" destId="{3BB5EE96-DC4C-1447-9B16-135515EFD9BD}" srcOrd="0" destOrd="0" presId="urn:microsoft.com/office/officeart/2005/8/layout/gear1"/>
    <dgm:cxn modelId="{1F018188-63B4-C948-9C44-B2DD5E58134F}" type="presOf" srcId="{284B8822-4B95-3843-B039-DA9CF1872BD5}" destId="{7F843B74-8E16-9648-9681-D1E49725568D}" srcOrd="1" destOrd="0" presId="urn:microsoft.com/office/officeart/2005/8/layout/gear1"/>
    <dgm:cxn modelId="{B8AFA1B0-1878-1546-8C67-0C6C0424BC15}" srcId="{3912467A-9AF9-8A4C-8760-0CBC731C60FE}" destId="{E6A4EE74-A26C-7345-99FC-A0EFBD12A508}" srcOrd="3" destOrd="0" parTransId="{85BBCB54-DE96-684C-818E-539843A2F85E}" sibTransId="{AE56608A-8B3B-0042-B116-E10CC1BDA48B}"/>
    <dgm:cxn modelId="{BF86A796-A7C3-9344-BBDE-942510D9B90F}" type="presOf" srcId="{010C08A5-B01E-2D4B-BF93-E4C6FD1F3DBE}" destId="{3D16894F-DD98-A548-8315-E65B855AEE31}" srcOrd="0" destOrd="0" presId="urn:microsoft.com/office/officeart/2005/8/layout/gear1"/>
    <dgm:cxn modelId="{009C234E-3942-8C44-B640-9ECD5D3E664F}" type="presOf" srcId="{E4D370D6-1FF7-D14C-9D8B-7948DC976225}" destId="{C16C6B20-7AFA-B54E-AE94-1BB34EF1F661}" srcOrd="2" destOrd="0" presId="urn:microsoft.com/office/officeart/2005/8/layout/gear1"/>
    <dgm:cxn modelId="{A070A953-743F-F347-8286-D8AF4406CBDE}" type="presOf" srcId="{284B8822-4B95-3843-B039-DA9CF1872BD5}" destId="{E71A3653-0AB9-494A-99BF-F9D04A3103A1}" srcOrd="2" destOrd="0" presId="urn:microsoft.com/office/officeart/2005/8/layout/gear1"/>
    <dgm:cxn modelId="{0FCCECF2-1AD4-3144-9F72-F564B4843BA5}" type="presOf" srcId="{E4D370D6-1FF7-D14C-9D8B-7948DC976225}" destId="{AF53C8D7-5B38-C344-95F8-6076C2B84E6D}" srcOrd="0" destOrd="0" presId="urn:microsoft.com/office/officeart/2005/8/layout/gear1"/>
    <dgm:cxn modelId="{FF41A581-23EC-BA44-B8AE-52346AE53859}" type="presOf" srcId="{E4D370D6-1FF7-D14C-9D8B-7948DC976225}" destId="{5B653626-F544-9942-B971-D16014B1DB90}" srcOrd="1" destOrd="0" presId="urn:microsoft.com/office/officeart/2005/8/layout/gear1"/>
    <dgm:cxn modelId="{ADD76045-40AF-C945-B262-6EEC353C75C2}" type="presOf" srcId="{010C08A5-B01E-2D4B-BF93-E4C6FD1F3DBE}" destId="{92B39338-8116-FA48-8AA9-094E31D3EE58}" srcOrd="1" destOrd="0" presId="urn:microsoft.com/office/officeart/2005/8/layout/gear1"/>
    <dgm:cxn modelId="{13382930-AAE4-E446-A3A0-8BE48152AA8A}" type="presParOf" srcId="{3BB5EE96-DC4C-1447-9B16-135515EFD9BD}" destId="{AF53C8D7-5B38-C344-95F8-6076C2B84E6D}" srcOrd="0" destOrd="0" presId="urn:microsoft.com/office/officeart/2005/8/layout/gear1"/>
    <dgm:cxn modelId="{253C2A5D-DF3B-694F-BC80-C77A97EA4D19}" type="presParOf" srcId="{3BB5EE96-DC4C-1447-9B16-135515EFD9BD}" destId="{5B653626-F544-9942-B971-D16014B1DB90}" srcOrd="1" destOrd="0" presId="urn:microsoft.com/office/officeart/2005/8/layout/gear1"/>
    <dgm:cxn modelId="{A1350EB3-3B26-2145-BF8C-3434234CA586}" type="presParOf" srcId="{3BB5EE96-DC4C-1447-9B16-135515EFD9BD}" destId="{C16C6B20-7AFA-B54E-AE94-1BB34EF1F661}" srcOrd="2" destOrd="0" presId="urn:microsoft.com/office/officeart/2005/8/layout/gear1"/>
    <dgm:cxn modelId="{AE6035F9-E5E6-6640-A1C1-37969754933C}" type="presParOf" srcId="{3BB5EE96-DC4C-1447-9B16-135515EFD9BD}" destId="{3D16894F-DD98-A548-8315-E65B855AEE31}" srcOrd="3" destOrd="0" presId="urn:microsoft.com/office/officeart/2005/8/layout/gear1"/>
    <dgm:cxn modelId="{FEC8A89B-7F16-4444-9BA7-532A54E5D2FB}" type="presParOf" srcId="{3BB5EE96-DC4C-1447-9B16-135515EFD9BD}" destId="{92B39338-8116-FA48-8AA9-094E31D3EE58}" srcOrd="4" destOrd="0" presId="urn:microsoft.com/office/officeart/2005/8/layout/gear1"/>
    <dgm:cxn modelId="{571648D8-1FA8-5740-B400-CFF8C3F82DFB}" type="presParOf" srcId="{3BB5EE96-DC4C-1447-9B16-135515EFD9BD}" destId="{867751C4-E821-4143-84E0-C58C46022F8A}" srcOrd="5" destOrd="0" presId="urn:microsoft.com/office/officeart/2005/8/layout/gear1"/>
    <dgm:cxn modelId="{A8DAA743-8B7D-704C-999B-3BF6C73EC131}" type="presParOf" srcId="{3BB5EE96-DC4C-1447-9B16-135515EFD9BD}" destId="{F17586EC-16F4-EC4C-98FD-BAF87686960D}" srcOrd="6" destOrd="0" presId="urn:microsoft.com/office/officeart/2005/8/layout/gear1"/>
    <dgm:cxn modelId="{6E1AB3CD-5987-5441-BBEB-E7BCFF127DE6}" type="presParOf" srcId="{3BB5EE96-DC4C-1447-9B16-135515EFD9BD}" destId="{7F843B74-8E16-9648-9681-D1E49725568D}" srcOrd="7" destOrd="0" presId="urn:microsoft.com/office/officeart/2005/8/layout/gear1"/>
    <dgm:cxn modelId="{1D5122E4-8853-D849-81DD-E01B28117A54}" type="presParOf" srcId="{3BB5EE96-DC4C-1447-9B16-135515EFD9BD}" destId="{E71A3653-0AB9-494A-99BF-F9D04A3103A1}" srcOrd="8" destOrd="0" presId="urn:microsoft.com/office/officeart/2005/8/layout/gear1"/>
    <dgm:cxn modelId="{19090835-1163-444B-B255-7D6D92448EF2}" type="presParOf" srcId="{3BB5EE96-DC4C-1447-9B16-135515EFD9BD}" destId="{0D965A5F-341F-9E4A-B2D3-AF7517EBD5CD}" srcOrd="9" destOrd="0" presId="urn:microsoft.com/office/officeart/2005/8/layout/gear1"/>
    <dgm:cxn modelId="{DF597B04-FAEB-994F-B917-989F244C882E}" type="presParOf" srcId="{3BB5EE96-DC4C-1447-9B16-135515EFD9BD}" destId="{EBE138EC-6D06-C343-A4FD-EBEC25B87209}" srcOrd="10" destOrd="0" presId="urn:microsoft.com/office/officeart/2005/8/layout/gear1"/>
    <dgm:cxn modelId="{66AAF0AB-FE6F-3C4D-B801-DB7F4FA3C1E3}" type="presParOf" srcId="{3BB5EE96-DC4C-1447-9B16-135515EFD9BD}" destId="{881BA797-3F61-8E45-A92F-D20609BBE109}" srcOrd="11" destOrd="0" presId="urn:microsoft.com/office/officeart/2005/8/layout/gear1"/>
    <dgm:cxn modelId="{94023DD5-3D83-6640-A425-D75B87074B62}" type="presParOf" srcId="{3BB5EE96-DC4C-1447-9B16-135515EFD9BD}" destId="{35ED7F9F-C220-DA4D-9046-8E135F9728DE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054D6A3-EF0E-A540-B874-93DD0A267687}" type="doc">
      <dgm:prSet loTypeId="urn:microsoft.com/office/officeart/2005/8/layout/hierarchy6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50F4214-8E20-1F4D-A702-BAB7D687D23D}">
      <dgm:prSet/>
      <dgm:spPr/>
      <dgm:t>
        <a:bodyPr/>
        <a:lstStyle/>
        <a:p>
          <a:pPr rtl="0"/>
          <a:r>
            <a:rPr lang="en-US" smtClean="0"/>
            <a:t>Foundation.xsd</a:t>
          </a:r>
          <a:endParaRPr lang="en-US"/>
        </a:p>
      </dgm:t>
    </dgm:pt>
    <dgm:pt modelId="{C7B283E6-558F-614F-BD27-6536482A52C9}" type="parTrans" cxnId="{929D9A12-F9D8-094C-AC2A-5C29EAA06F9F}">
      <dgm:prSet/>
      <dgm:spPr/>
      <dgm:t>
        <a:bodyPr/>
        <a:lstStyle/>
        <a:p>
          <a:endParaRPr lang="en-US"/>
        </a:p>
      </dgm:t>
    </dgm:pt>
    <dgm:pt modelId="{67F34F8F-3D91-384C-BA12-46ECFB84ECB8}" type="sibTrans" cxnId="{929D9A12-F9D8-094C-AC2A-5C29EAA06F9F}">
      <dgm:prSet/>
      <dgm:spPr/>
      <dgm:t>
        <a:bodyPr/>
        <a:lstStyle/>
        <a:p>
          <a:endParaRPr lang="en-US"/>
        </a:p>
      </dgm:t>
    </dgm:pt>
    <dgm:pt modelId="{20C435AE-8D81-E343-A4DE-20FB0180DE3C}">
      <dgm:prSet/>
      <dgm:spPr/>
      <dgm:t>
        <a:bodyPr/>
        <a:lstStyle/>
        <a:p>
          <a:pPr rtl="0"/>
          <a:r>
            <a:rPr lang="en-US" dirty="0" err="1" smtClean="0"/>
            <a:t>TestPattern.xsdx</a:t>
          </a:r>
          <a:endParaRPr lang="en-US" dirty="0"/>
        </a:p>
      </dgm:t>
    </dgm:pt>
    <dgm:pt modelId="{24AF5B44-7D74-734C-9B73-A038AA5D72CD}" type="parTrans" cxnId="{DEF1D9DF-8BB0-774C-8182-55EDFE94EACC}">
      <dgm:prSet/>
      <dgm:spPr/>
      <dgm:t>
        <a:bodyPr/>
        <a:lstStyle/>
        <a:p>
          <a:endParaRPr lang="en-US"/>
        </a:p>
      </dgm:t>
    </dgm:pt>
    <dgm:pt modelId="{3F56477C-9F75-844A-A25D-1D9A10D5B882}" type="sibTrans" cxnId="{DEF1D9DF-8BB0-774C-8182-55EDFE94EACC}">
      <dgm:prSet/>
      <dgm:spPr/>
      <dgm:t>
        <a:bodyPr/>
        <a:lstStyle/>
        <a:p>
          <a:endParaRPr lang="en-US"/>
        </a:p>
      </dgm:t>
    </dgm:pt>
    <dgm:pt modelId="{ACA9D4C8-E25B-2A49-9739-B9AAE507AE42}">
      <dgm:prSet/>
      <dgm:spPr/>
      <dgm:t>
        <a:bodyPr/>
        <a:lstStyle/>
        <a:p>
          <a:pPr rtl="0"/>
          <a:r>
            <a:rPr lang="en-US" dirty="0" err="1" smtClean="0"/>
            <a:t>RiskModel.xsd</a:t>
          </a:r>
          <a:endParaRPr lang="en-US" dirty="0"/>
        </a:p>
      </dgm:t>
    </dgm:pt>
    <dgm:pt modelId="{90BFF3CC-92A3-4643-B907-646A20F850DF}" type="parTrans" cxnId="{1B2E0648-D583-394F-AB62-A78AF0FC1BE3}">
      <dgm:prSet/>
      <dgm:spPr/>
      <dgm:t>
        <a:bodyPr/>
        <a:lstStyle/>
        <a:p>
          <a:endParaRPr lang="en-US"/>
        </a:p>
      </dgm:t>
    </dgm:pt>
    <dgm:pt modelId="{9F3649BC-3FCC-3340-8360-1F7D53B18993}" type="sibTrans" cxnId="{1B2E0648-D583-394F-AB62-A78AF0FC1BE3}">
      <dgm:prSet/>
      <dgm:spPr/>
      <dgm:t>
        <a:bodyPr/>
        <a:lstStyle/>
        <a:p>
          <a:endParaRPr lang="en-US"/>
        </a:p>
      </dgm:t>
    </dgm:pt>
    <dgm:pt modelId="{98B3C2F1-87BB-944B-8DFB-20CC61ECDDBA}">
      <dgm:prSet/>
      <dgm:spPr/>
      <dgm:t>
        <a:bodyPr/>
        <a:lstStyle/>
        <a:p>
          <a:pPr rtl="0"/>
          <a:r>
            <a:rPr lang="en-US" dirty="0" err="1" smtClean="0"/>
            <a:t>TestReport.xsd</a:t>
          </a:r>
          <a:endParaRPr lang="en-US" dirty="0"/>
        </a:p>
      </dgm:t>
    </dgm:pt>
    <dgm:pt modelId="{134E6C7F-81F1-4042-A0AA-701BBEF230E6}" type="parTrans" cxnId="{E4BFC323-6353-5F49-A724-8BA375E31187}">
      <dgm:prSet/>
      <dgm:spPr/>
      <dgm:t>
        <a:bodyPr/>
        <a:lstStyle/>
        <a:p>
          <a:endParaRPr lang="en-US"/>
        </a:p>
      </dgm:t>
    </dgm:pt>
    <dgm:pt modelId="{5D81FB55-97B6-0842-95DA-0A55D3586F38}" type="sibTrans" cxnId="{E4BFC323-6353-5F49-A724-8BA375E31187}">
      <dgm:prSet/>
      <dgm:spPr/>
      <dgm:t>
        <a:bodyPr/>
        <a:lstStyle/>
        <a:p>
          <a:endParaRPr lang="en-US"/>
        </a:p>
      </dgm:t>
    </dgm:pt>
    <dgm:pt modelId="{96D9338F-6676-5A4A-89AD-6B2409EE7A4E}" type="pres">
      <dgm:prSet presAssocID="{0054D6A3-EF0E-A540-B874-93DD0A267687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2F5A842-0F28-5A4D-874B-C9C0F895A197}" type="pres">
      <dgm:prSet presAssocID="{0054D6A3-EF0E-A540-B874-93DD0A267687}" presName="hierFlow" presStyleCnt="0"/>
      <dgm:spPr/>
    </dgm:pt>
    <dgm:pt modelId="{8F03A6F2-AAEB-0F4B-ADDD-02D6457D350E}" type="pres">
      <dgm:prSet presAssocID="{0054D6A3-EF0E-A540-B874-93DD0A267687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EB808E9B-DF39-3E47-A8E7-D3F340933C7A}" type="pres">
      <dgm:prSet presAssocID="{D50F4214-8E20-1F4D-A702-BAB7D687D23D}" presName="Name14" presStyleCnt="0"/>
      <dgm:spPr/>
    </dgm:pt>
    <dgm:pt modelId="{942B12EB-191C-314C-B7E2-577037E3CCB8}" type="pres">
      <dgm:prSet presAssocID="{D50F4214-8E20-1F4D-A702-BAB7D687D23D}" presName="level1Shap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588536F-3C11-F24B-B03E-80A716AB00B5}" type="pres">
      <dgm:prSet presAssocID="{D50F4214-8E20-1F4D-A702-BAB7D687D23D}" presName="hierChild2" presStyleCnt="0"/>
      <dgm:spPr/>
    </dgm:pt>
    <dgm:pt modelId="{B46657A5-3463-5C4D-9E7C-4FC8DB7F7016}" type="pres">
      <dgm:prSet presAssocID="{24AF5B44-7D74-734C-9B73-A038AA5D72CD}" presName="Name19" presStyleLbl="parChTrans1D2" presStyleIdx="0" presStyleCnt="3"/>
      <dgm:spPr/>
      <dgm:t>
        <a:bodyPr/>
        <a:lstStyle/>
        <a:p>
          <a:endParaRPr lang="en-US"/>
        </a:p>
      </dgm:t>
    </dgm:pt>
    <dgm:pt modelId="{30359F6C-E6BC-F248-92BF-35EB126CFE43}" type="pres">
      <dgm:prSet presAssocID="{20C435AE-8D81-E343-A4DE-20FB0180DE3C}" presName="Name21" presStyleCnt="0"/>
      <dgm:spPr/>
    </dgm:pt>
    <dgm:pt modelId="{90C06C3D-DBD8-F446-860E-3937EA7A0288}" type="pres">
      <dgm:prSet presAssocID="{20C435AE-8D81-E343-A4DE-20FB0180DE3C}" presName="level2Shape" presStyleLbl="node2" presStyleIdx="0" presStyleCnt="3"/>
      <dgm:spPr/>
      <dgm:t>
        <a:bodyPr/>
        <a:lstStyle/>
        <a:p>
          <a:endParaRPr lang="en-US"/>
        </a:p>
      </dgm:t>
    </dgm:pt>
    <dgm:pt modelId="{B3D7C888-FD7C-C84D-851B-4A8FAEA5EC80}" type="pres">
      <dgm:prSet presAssocID="{20C435AE-8D81-E343-A4DE-20FB0180DE3C}" presName="hierChild3" presStyleCnt="0"/>
      <dgm:spPr/>
    </dgm:pt>
    <dgm:pt modelId="{7DF4F5A7-39FD-D349-A326-A0B9D3F67EC3}" type="pres">
      <dgm:prSet presAssocID="{90BFF3CC-92A3-4643-B907-646A20F850DF}" presName="Name19" presStyleLbl="parChTrans1D2" presStyleIdx="1" presStyleCnt="3"/>
      <dgm:spPr/>
      <dgm:t>
        <a:bodyPr/>
        <a:lstStyle/>
        <a:p>
          <a:endParaRPr lang="en-US"/>
        </a:p>
      </dgm:t>
    </dgm:pt>
    <dgm:pt modelId="{739A4E1F-E461-014D-AD99-6DE1D1E608A3}" type="pres">
      <dgm:prSet presAssocID="{ACA9D4C8-E25B-2A49-9739-B9AAE507AE42}" presName="Name21" presStyleCnt="0"/>
      <dgm:spPr/>
    </dgm:pt>
    <dgm:pt modelId="{0A4F057D-AD48-2448-83A4-B59B61F4F23C}" type="pres">
      <dgm:prSet presAssocID="{ACA9D4C8-E25B-2A49-9739-B9AAE507AE42}" presName="level2Shape" presStyleLbl="node2" presStyleIdx="1" presStyleCnt="3"/>
      <dgm:spPr/>
      <dgm:t>
        <a:bodyPr/>
        <a:lstStyle/>
        <a:p>
          <a:endParaRPr lang="en-US"/>
        </a:p>
      </dgm:t>
    </dgm:pt>
    <dgm:pt modelId="{9ED31C92-C7F1-A14A-9B74-48149CB8F8A1}" type="pres">
      <dgm:prSet presAssocID="{ACA9D4C8-E25B-2A49-9739-B9AAE507AE42}" presName="hierChild3" presStyleCnt="0"/>
      <dgm:spPr/>
    </dgm:pt>
    <dgm:pt modelId="{7C702C51-72B2-0F46-B591-EEB370C58172}" type="pres">
      <dgm:prSet presAssocID="{134E6C7F-81F1-4042-A0AA-701BBEF230E6}" presName="Name19" presStyleLbl="parChTrans1D2" presStyleIdx="2" presStyleCnt="3"/>
      <dgm:spPr/>
      <dgm:t>
        <a:bodyPr/>
        <a:lstStyle/>
        <a:p>
          <a:endParaRPr lang="en-US"/>
        </a:p>
      </dgm:t>
    </dgm:pt>
    <dgm:pt modelId="{665A2579-FE0A-8E4B-A8D6-97ACC006A45F}" type="pres">
      <dgm:prSet presAssocID="{98B3C2F1-87BB-944B-8DFB-20CC61ECDDBA}" presName="Name21" presStyleCnt="0"/>
      <dgm:spPr/>
    </dgm:pt>
    <dgm:pt modelId="{EDECACC7-A147-6F44-AE7E-85F266F1839B}" type="pres">
      <dgm:prSet presAssocID="{98B3C2F1-87BB-944B-8DFB-20CC61ECDDBA}" presName="level2Shape" presStyleLbl="node2" presStyleIdx="2" presStyleCnt="3"/>
      <dgm:spPr/>
      <dgm:t>
        <a:bodyPr/>
        <a:lstStyle/>
        <a:p>
          <a:endParaRPr lang="en-US"/>
        </a:p>
      </dgm:t>
    </dgm:pt>
    <dgm:pt modelId="{AB55F430-1FF2-3840-827A-FF8B2FCEAC80}" type="pres">
      <dgm:prSet presAssocID="{98B3C2F1-87BB-944B-8DFB-20CC61ECDDBA}" presName="hierChild3" presStyleCnt="0"/>
      <dgm:spPr/>
    </dgm:pt>
    <dgm:pt modelId="{12CFA1B4-B1E6-D544-8635-1730FB6BCB9F}" type="pres">
      <dgm:prSet presAssocID="{0054D6A3-EF0E-A540-B874-93DD0A267687}" presName="bgShapesFlow" presStyleCnt="0"/>
      <dgm:spPr/>
    </dgm:pt>
  </dgm:ptLst>
  <dgm:cxnLst>
    <dgm:cxn modelId="{DEF1D9DF-8BB0-774C-8182-55EDFE94EACC}" srcId="{D50F4214-8E20-1F4D-A702-BAB7D687D23D}" destId="{20C435AE-8D81-E343-A4DE-20FB0180DE3C}" srcOrd="0" destOrd="0" parTransId="{24AF5B44-7D74-734C-9B73-A038AA5D72CD}" sibTransId="{3F56477C-9F75-844A-A25D-1D9A10D5B882}"/>
    <dgm:cxn modelId="{D4CAD80A-B6B0-2144-A8C6-246A0CC09A94}" type="presOf" srcId="{D50F4214-8E20-1F4D-A702-BAB7D687D23D}" destId="{942B12EB-191C-314C-B7E2-577037E3CCB8}" srcOrd="0" destOrd="0" presId="urn:microsoft.com/office/officeart/2005/8/layout/hierarchy6"/>
    <dgm:cxn modelId="{1B2E0648-D583-394F-AB62-A78AF0FC1BE3}" srcId="{D50F4214-8E20-1F4D-A702-BAB7D687D23D}" destId="{ACA9D4C8-E25B-2A49-9739-B9AAE507AE42}" srcOrd="1" destOrd="0" parTransId="{90BFF3CC-92A3-4643-B907-646A20F850DF}" sibTransId="{9F3649BC-3FCC-3340-8360-1F7D53B18993}"/>
    <dgm:cxn modelId="{9EA52700-4AA3-1545-9627-6FA276DA77F3}" type="presOf" srcId="{24AF5B44-7D74-734C-9B73-A038AA5D72CD}" destId="{B46657A5-3463-5C4D-9E7C-4FC8DB7F7016}" srcOrd="0" destOrd="0" presId="urn:microsoft.com/office/officeart/2005/8/layout/hierarchy6"/>
    <dgm:cxn modelId="{4B3EC83B-C7F4-0B43-8169-C04A11BB217C}" type="presOf" srcId="{0054D6A3-EF0E-A540-B874-93DD0A267687}" destId="{96D9338F-6676-5A4A-89AD-6B2409EE7A4E}" srcOrd="0" destOrd="0" presId="urn:microsoft.com/office/officeart/2005/8/layout/hierarchy6"/>
    <dgm:cxn modelId="{D17DB316-43FB-154D-9920-78B719A66C89}" type="presOf" srcId="{20C435AE-8D81-E343-A4DE-20FB0180DE3C}" destId="{90C06C3D-DBD8-F446-860E-3937EA7A0288}" srcOrd="0" destOrd="0" presId="urn:microsoft.com/office/officeart/2005/8/layout/hierarchy6"/>
    <dgm:cxn modelId="{BDB4384B-61C5-AA44-BB82-76D0EB33DB76}" type="presOf" srcId="{90BFF3CC-92A3-4643-B907-646A20F850DF}" destId="{7DF4F5A7-39FD-D349-A326-A0B9D3F67EC3}" srcOrd="0" destOrd="0" presId="urn:microsoft.com/office/officeart/2005/8/layout/hierarchy6"/>
    <dgm:cxn modelId="{E4BFC323-6353-5F49-A724-8BA375E31187}" srcId="{D50F4214-8E20-1F4D-A702-BAB7D687D23D}" destId="{98B3C2F1-87BB-944B-8DFB-20CC61ECDDBA}" srcOrd="2" destOrd="0" parTransId="{134E6C7F-81F1-4042-A0AA-701BBEF230E6}" sibTransId="{5D81FB55-97B6-0842-95DA-0A55D3586F38}"/>
    <dgm:cxn modelId="{44699AE8-1CD7-094E-9603-6737B4AB3EA2}" type="presOf" srcId="{98B3C2F1-87BB-944B-8DFB-20CC61ECDDBA}" destId="{EDECACC7-A147-6F44-AE7E-85F266F1839B}" srcOrd="0" destOrd="0" presId="urn:microsoft.com/office/officeart/2005/8/layout/hierarchy6"/>
    <dgm:cxn modelId="{D6EA400A-7247-FA48-9774-FAA58D890864}" type="presOf" srcId="{134E6C7F-81F1-4042-A0AA-701BBEF230E6}" destId="{7C702C51-72B2-0F46-B591-EEB370C58172}" srcOrd="0" destOrd="0" presId="urn:microsoft.com/office/officeart/2005/8/layout/hierarchy6"/>
    <dgm:cxn modelId="{075E3909-0AA1-5848-9AEB-7B79324C2B84}" type="presOf" srcId="{ACA9D4C8-E25B-2A49-9739-B9AAE507AE42}" destId="{0A4F057D-AD48-2448-83A4-B59B61F4F23C}" srcOrd="0" destOrd="0" presId="urn:microsoft.com/office/officeart/2005/8/layout/hierarchy6"/>
    <dgm:cxn modelId="{929D9A12-F9D8-094C-AC2A-5C29EAA06F9F}" srcId="{0054D6A3-EF0E-A540-B874-93DD0A267687}" destId="{D50F4214-8E20-1F4D-A702-BAB7D687D23D}" srcOrd="0" destOrd="0" parTransId="{C7B283E6-558F-614F-BD27-6536482A52C9}" sibTransId="{67F34F8F-3D91-384C-BA12-46ECFB84ECB8}"/>
    <dgm:cxn modelId="{3BF9A624-AAB6-5147-BB3A-396178E76ABA}" type="presParOf" srcId="{96D9338F-6676-5A4A-89AD-6B2409EE7A4E}" destId="{D2F5A842-0F28-5A4D-874B-C9C0F895A197}" srcOrd="0" destOrd="0" presId="urn:microsoft.com/office/officeart/2005/8/layout/hierarchy6"/>
    <dgm:cxn modelId="{28877DEB-76E3-4A44-803B-9B2BF2649CF7}" type="presParOf" srcId="{D2F5A842-0F28-5A4D-874B-C9C0F895A197}" destId="{8F03A6F2-AAEB-0F4B-ADDD-02D6457D350E}" srcOrd="0" destOrd="0" presId="urn:microsoft.com/office/officeart/2005/8/layout/hierarchy6"/>
    <dgm:cxn modelId="{F5437D8F-0242-2447-B15F-DD781857934A}" type="presParOf" srcId="{8F03A6F2-AAEB-0F4B-ADDD-02D6457D350E}" destId="{EB808E9B-DF39-3E47-A8E7-D3F340933C7A}" srcOrd="0" destOrd="0" presId="urn:microsoft.com/office/officeart/2005/8/layout/hierarchy6"/>
    <dgm:cxn modelId="{2763B392-7641-3347-9F25-E9E6DC84D2E2}" type="presParOf" srcId="{EB808E9B-DF39-3E47-A8E7-D3F340933C7A}" destId="{942B12EB-191C-314C-B7E2-577037E3CCB8}" srcOrd="0" destOrd="0" presId="urn:microsoft.com/office/officeart/2005/8/layout/hierarchy6"/>
    <dgm:cxn modelId="{7A63FA81-0CE4-9E46-8F76-320C1748B0FA}" type="presParOf" srcId="{EB808E9B-DF39-3E47-A8E7-D3F340933C7A}" destId="{4588536F-3C11-F24B-B03E-80A716AB00B5}" srcOrd="1" destOrd="0" presId="urn:microsoft.com/office/officeart/2005/8/layout/hierarchy6"/>
    <dgm:cxn modelId="{FEC98CBD-B202-D141-8DC3-9E34119B50FE}" type="presParOf" srcId="{4588536F-3C11-F24B-B03E-80A716AB00B5}" destId="{B46657A5-3463-5C4D-9E7C-4FC8DB7F7016}" srcOrd="0" destOrd="0" presId="urn:microsoft.com/office/officeart/2005/8/layout/hierarchy6"/>
    <dgm:cxn modelId="{655BE53B-828E-2748-B838-DA6F16179F5B}" type="presParOf" srcId="{4588536F-3C11-F24B-B03E-80A716AB00B5}" destId="{30359F6C-E6BC-F248-92BF-35EB126CFE43}" srcOrd="1" destOrd="0" presId="urn:microsoft.com/office/officeart/2005/8/layout/hierarchy6"/>
    <dgm:cxn modelId="{6F0D7515-9056-414D-932A-BF5A8E14305C}" type="presParOf" srcId="{30359F6C-E6BC-F248-92BF-35EB126CFE43}" destId="{90C06C3D-DBD8-F446-860E-3937EA7A0288}" srcOrd="0" destOrd="0" presId="urn:microsoft.com/office/officeart/2005/8/layout/hierarchy6"/>
    <dgm:cxn modelId="{85E63ECE-A527-DA4D-A8CC-0CFC865B576C}" type="presParOf" srcId="{30359F6C-E6BC-F248-92BF-35EB126CFE43}" destId="{B3D7C888-FD7C-C84D-851B-4A8FAEA5EC80}" srcOrd="1" destOrd="0" presId="urn:microsoft.com/office/officeart/2005/8/layout/hierarchy6"/>
    <dgm:cxn modelId="{8FA952A5-F086-9246-86CC-0C54A009A453}" type="presParOf" srcId="{4588536F-3C11-F24B-B03E-80A716AB00B5}" destId="{7DF4F5A7-39FD-D349-A326-A0B9D3F67EC3}" srcOrd="2" destOrd="0" presId="urn:microsoft.com/office/officeart/2005/8/layout/hierarchy6"/>
    <dgm:cxn modelId="{96DEBE02-79B4-124B-9750-2A8DA7923917}" type="presParOf" srcId="{4588536F-3C11-F24B-B03E-80A716AB00B5}" destId="{739A4E1F-E461-014D-AD99-6DE1D1E608A3}" srcOrd="3" destOrd="0" presId="urn:microsoft.com/office/officeart/2005/8/layout/hierarchy6"/>
    <dgm:cxn modelId="{5450BB87-C1D1-E149-B21A-D1B97E5AADB8}" type="presParOf" srcId="{739A4E1F-E461-014D-AD99-6DE1D1E608A3}" destId="{0A4F057D-AD48-2448-83A4-B59B61F4F23C}" srcOrd="0" destOrd="0" presId="urn:microsoft.com/office/officeart/2005/8/layout/hierarchy6"/>
    <dgm:cxn modelId="{B40C58A0-9482-524C-9323-DCE79367AB9D}" type="presParOf" srcId="{739A4E1F-E461-014D-AD99-6DE1D1E608A3}" destId="{9ED31C92-C7F1-A14A-9B74-48149CB8F8A1}" srcOrd="1" destOrd="0" presId="urn:microsoft.com/office/officeart/2005/8/layout/hierarchy6"/>
    <dgm:cxn modelId="{F17626FF-D87C-BC49-A55B-6BFD8211BA5B}" type="presParOf" srcId="{4588536F-3C11-F24B-B03E-80A716AB00B5}" destId="{7C702C51-72B2-0F46-B591-EEB370C58172}" srcOrd="4" destOrd="0" presId="urn:microsoft.com/office/officeart/2005/8/layout/hierarchy6"/>
    <dgm:cxn modelId="{4FA84450-4B35-1C45-80CF-40EBFC59926D}" type="presParOf" srcId="{4588536F-3C11-F24B-B03E-80A716AB00B5}" destId="{665A2579-FE0A-8E4B-A8D6-97ACC006A45F}" srcOrd="5" destOrd="0" presId="urn:microsoft.com/office/officeart/2005/8/layout/hierarchy6"/>
    <dgm:cxn modelId="{95367299-5F7F-0B4F-8E86-AC300E4E28EB}" type="presParOf" srcId="{665A2579-FE0A-8E4B-A8D6-97ACC006A45F}" destId="{EDECACC7-A147-6F44-AE7E-85F266F1839B}" srcOrd="0" destOrd="0" presId="urn:microsoft.com/office/officeart/2005/8/layout/hierarchy6"/>
    <dgm:cxn modelId="{57DA1774-99FD-E841-A2F2-80BCBED6169E}" type="presParOf" srcId="{665A2579-FE0A-8E4B-A8D6-97ACC006A45F}" destId="{AB55F430-1FF2-3840-827A-FF8B2FCEAC80}" srcOrd="1" destOrd="0" presId="urn:microsoft.com/office/officeart/2005/8/layout/hierarchy6"/>
    <dgm:cxn modelId="{D0D6B851-ACAE-8A4F-82AF-F7C432064740}" type="presParOf" srcId="{96D9338F-6676-5A4A-89AD-6B2409EE7A4E}" destId="{12CFA1B4-B1E6-D544-8635-1730FB6BCB9F}" srcOrd="1" destOrd="0" presId="urn:microsoft.com/office/officeart/2005/8/layout/hierarchy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53C8D7-5B38-C344-95F8-6076C2B84E6D}">
      <dsp:nvSpPr>
        <dsp:cNvPr id="0" name=""/>
        <dsp:cNvSpPr/>
      </dsp:nvSpPr>
      <dsp:spPr>
        <a:xfrm>
          <a:off x="3256774" y="1916878"/>
          <a:ext cx="2342850" cy="2342850"/>
        </a:xfrm>
        <a:prstGeom prst="gear9">
          <a:avLst/>
        </a:prstGeom>
        <a:solidFill>
          <a:srgbClr val="3591A8"/>
        </a:solidFill>
        <a:ln>
          <a:solidFill>
            <a:srgbClr val="3591A8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Security Risk Assessment</a:t>
          </a:r>
          <a:endParaRPr lang="en-US" sz="1600" b="1" kern="1200" dirty="0"/>
        </a:p>
      </dsp:txBody>
      <dsp:txXfrm>
        <a:off x="3727791" y="2465679"/>
        <a:ext cx="1400816" cy="1204274"/>
      </dsp:txXfrm>
    </dsp:sp>
    <dsp:sp modelId="{3D16894F-DD98-A548-8315-E65B855AEE31}">
      <dsp:nvSpPr>
        <dsp:cNvPr id="0" name=""/>
        <dsp:cNvSpPr/>
      </dsp:nvSpPr>
      <dsp:spPr>
        <a:xfrm>
          <a:off x="1893661" y="1363113"/>
          <a:ext cx="1703891" cy="1703891"/>
        </a:xfrm>
        <a:prstGeom prst="gear6">
          <a:avLst/>
        </a:prstGeom>
        <a:solidFill>
          <a:srgbClr val="3591A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dirty="0" smtClean="0"/>
            <a:t>Security Testing</a:t>
          </a:r>
          <a:endParaRPr lang="en-US" sz="1800" b="1" kern="1200" dirty="0"/>
        </a:p>
      </dsp:txBody>
      <dsp:txXfrm>
        <a:off x="2322621" y="1794665"/>
        <a:ext cx="845971" cy="840787"/>
      </dsp:txXfrm>
    </dsp:sp>
    <dsp:sp modelId="{F17586EC-16F4-EC4C-98FD-BAF87686960D}">
      <dsp:nvSpPr>
        <dsp:cNvPr id="0" name=""/>
        <dsp:cNvSpPr/>
      </dsp:nvSpPr>
      <dsp:spPr>
        <a:xfrm rot="20700000">
          <a:off x="2848014" y="187601"/>
          <a:ext cx="1669465" cy="1669465"/>
        </a:xfrm>
        <a:prstGeom prst="gear6">
          <a:avLst/>
        </a:prstGeom>
        <a:solidFill>
          <a:srgbClr val="3591A8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Compliance Assessment</a:t>
          </a:r>
          <a:endParaRPr lang="en-US" sz="1400" b="1" kern="1200" dirty="0"/>
        </a:p>
      </dsp:txBody>
      <dsp:txXfrm rot="-20700000">
        <a:off x="3214177" y="553764"/>
        <a:ext cx="937140" cy="937140"/>
      </dsp:txXfrm>
    </dsp:sp>
    <dsp:sp modelId="{EBE138EC-6D06-C343-A4FD-EBEC25B87209}">
      <dsp:nvSpPr>
        <dsp:cNvPr id="0" name=""/>
        <dsp:cNvSpPr/>
      </dsp:nvSpPr>
      <dsp:spPr>
        <a:xfrm>
          <a:off x="3077342" y="1562938"/>
          <a:ext cx="2998849" cy="2998849"/>
        </a:xfrm>
        <a:prstGeom prst="circularArrow">
          <a:avLst>
            <a:gd name="adj1" fmla="val 4688"/>
            <a:gd name="adj2" fmla="val 299029"/>
            <a:gd name="adj3" fmla="val 2517770"/>
            <a:gd name="adj4" fmla="val 15857825"/>
            <a:gd name="adj5" fmla="val 5469"/>
          </a:avLst>
        </a:prstGeom>
        <a:solidFill>
          <a:srgbClr val="1F5563"/>
        </a:solidFill>
        <a:ln>
          <a:solidFill>
            <a:srgbClr val="1F5563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81BA797-3F61-8E45-A92F-D20609BBE109}">
      <dsp:nvSpPr>
        <dsp:cNvPr id="0" name=""/>
        <dsp:cNvSpPr/>
      </dsp:nvSpPr>
      <dsp:spPr>
        <a:xfrm>
          <a:off x="1591905" y="985825"/>
          <a:ext cx="2178851" cy="2178851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1F5563"/>
        </a:solidFill>
        <a:ln>
          <a:solidFill>
            <a:srgbClr val="1F5563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5ED7F9F-C220-DA4D-9046-8E135F9728DE}">
      <dsp:nvSpPr>
        <dsp:cNvPr id="0" name=""/>
        <dsp:cNvSpPr/>
      </dsp:nvSpPr>
      <dsp:spPr>
        <a:xfrm>
          <a:off x="2461849" y="-178354"/>
          <a:ext cx="2349240" cy="2349240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1F5563"/>
        </a:solidFill>
        <a:ln>
          <a:solidFill>
            <a:srgbClr val="1F5563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2B12EB-191C-314C-B7E2-577037E3CCB8}">
      <dsp:nvSpPr>
        <dsp:cNvPr id="0" name=""/>
        <dsp:cNvSpPr/>
      </dsp:nvSpPr>
      <dsp:spPr>
        <a:xfrm>
          <a:off x="2839755" y="394772"/>
          <a:ext cx="2179704" cy="1453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Foundation.xsd</a:t>
          </a:r>
          <a:endParaRPr lang="en-US" sz="2200" kern="1200"/>
        </a:p>
      </dsp:txBody>
      <dsp:txXfrm>
        <a:off x="2882316" y="437333"/>
        <a:ext cx="2094582" cy="1368014"/>
      </dsp:txXfrm>
    </dsp:sp>
    <dsp:sp modelId="{B46657A5-3463-5C4D-9E7C-4FC8DB7F7016}">
      <dsp:nvSpPr>
        <dsp:cNvPr id="0" name=""/>
        <dsp:cNvSpPr/>
      </dsp:nvSpPr>
      <dsp:spPr>
        <a:xfrm>
          <a:off x="1095992" y="1847908"/>
          <a:ext cx="2833615" cy="581254"/>
        </a:xfrm>
        <a:custGeom>
          <a:avLst/>
          <a:gdLst/>
          <a:ahLst/>
          <a:cxnLst/>
          <a:rect l="0" t="0" r="0" b="0"/>
          <a:pathLst>
            <a:path>
              <a:moveTo>
                <a:pt x="2833615" y="0"/>
              </a:moveTo>
              <a:lnTo>
                <a:pt x="2833615" y="290627"/>
              </a:lnTo>
              <a:lnTo>
                <a:pt x="0" y="290627"/>
              </a:lnTo>
              <a:lnTo>
                <a:pt x="0" y="58125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C06C3D-DBD8-F446-860E-3937EA7A0288}">
      <dsp:nvSpPr>
        <dsp:cNvPr id="0" name=""/>
        <dsp:cNvSpPr/>
      </dsp:nvSpPr>
      <dsp:spPr>
        <a:xfrm>
          <a:off x="6140" y="2429163"/>
          <a:ext cx="2179704" cy="1453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TestPattern.xsdx</a:t>
          </a:r>
          <a:endParaRPr lang="en-US" sz="2200" kern="1200" dirty="0"/>
        </a:p>
      </dsp:txBody>
      <dsp:txXfrm>
        <a:off x="48701" y="2471724"/>
        <a:ext cx="2094582" cy="1368014"/>
      </dsp:txXfrm>
    </dsp:sp>
    <dsp:sp modelId="{7DF4F5A7-39FD-D349-A326-A0B9D3F67EC3}">
      <dsp:nvSpPr>
        <dsp:cNvPr id="0" name=""/>
        <dsp:cNvSpPr/>
      </dsp:nvSpPr>
      <dsp:spPr>
        <a:xfrm>
          <a:off x="3883887" y="1847908"/>
          <a:ext cx="91440" cy="581254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125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A4F057D-AD48-2448-83A4-B59B61F4F23C}">
      <dsp:nvSpPr>
        <dsp:cNvPr id="0" name=""/>
        <dsp:cNvSpPr/>
      </dsp:nvSpPr>
      <dsp:spPr>
        <a:xfrm>
          <a:off x="2839755" y="2429163"/>
          <a:ext cx="2179704" cy="1453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RiskModel.xsd</a:t>
          </a:r>
          <a:endParaRPr lang="en-US" sz="2200" kern="1200" dirty="0"/>
        </a:p>
      </dsp:txBody>
      <dsp:txXfrm>
        <a:off x="2882316" y="2471724"/>
        <a:ext cx="2094582" cy="1368014"/>
      </dsp:txXfrm>
    </dsp:sp>
    <dsp:sp modelId="{7C702C51-72B2-0F46-B591-EEB370C58172}">
      <dsp:nvSpPr>
        <dsp:cNvPr id="0" name=""/>
        <dsp:cNvSpPr/>
      </dsp:nvSpPr>
      <dsp:spPr>
        <a:xfrm>
          <a:off x="3929607" y="1847908"/>
          <a:ext cx="2833615" cy="581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0627"/>
              </a:lnTo>
              <a:lnTo>
                <a:pt x="2833615" y="290627"/>
              </a:lnTo>
              <a:lnTo>
                <a:pt x="2833615" y="581254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ECACC7-A147-6F44-AE7E-85F266F1839B}">
      <dsp:nvSpPr>
        <dsp:cNvPr id="0" name=""/>
        <dsp:cNvSpPr/>
      </dsp:nvSpPr>
      <dsp:spPr>
        <a:xfrm>
          <a:off x="5673371" y="2429163"/>
          <a:ext cx="2179704" cy="145313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TestReport.xsd</a:t>
          </a:r>
          <a:endParaRPr lang="en-US" sz="2200" kern="1200" dirty="0"/>
        </a:p>
      </dsp:txBody>
      <dsp:txXfrm>
        <a:off x="5715932" y="2471724"/>
        <a:ext cx="2094582" cy="13680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6">
  <dgm:title val=""/>
  <dgm:desc val=""/>
  <dgm:catLst>
    <dgm:cat type="hierarchy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>
      <dgm:param type="vertAlign" val="mid"/>
      <dgm:param type="horzAlign" val="ctr"/>
    </dgm:alg>
    <dgm:shape xmlns:r="http://schemas.openxmlformats.org/officeDocument/2006/relationships" r:blip="">
      <dgm:adjLst/>
    </dgm:shape>
    <dgm:presOf/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 refType="w" fact="0.3"/>
              <dgm:constr type="t" for="ch" forName="hierFlow"/>
              <dgm:constr type="r" for="ch" forName="hierFlow" refType="w" fact="0.98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/>
              <dgm:constr type="r" for="ch" forName="hierFlow" refType="w" fact="0.7"/>
              <dgm:constr type="b" for="ch" forName="hierFlow" refType="h" fact="0.98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w" for="des" forName="level1Shape" refType="w"/>
              <dgm:constr type="h" for="des" forName="level1Shape" refType="w" refFor="des" refForName="level1Shape" fact="0.66667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h" refFor="des" refForName="level1Shape" op="equ" fact="0.4"/>
              <dgm:constr type="sibSp" for="des" forName="hierChild1" refType="w" refFor="des" refForName="level1Shape" op="equ" fact="0.3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h" refFor="des" refForName="level1Shape" op="equ"/>
              <dgm:constr type="userB" for="des" refType="sp" refFor="des" op="equ"/>
              <dgm:constr type="h" for="des" forName="firstBuf" refType="h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w" for="des" forName="level1Shape" refType="w"/>
          <dgm:constr type="h" for="des" forName="level1Shape" refType="w" refFor="des" refForName="level1Shape" fact="0.66667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h" refFor="des" refForName="level1Shape" op="equ" fact="0.4"/>
          <dgm:constr type="sibSp" for="des" forName="hierChild1" refType="w" refFor="des" refForName="level1Shape" op="equ" fact="0.3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h" refFor="des" refForName="level1Shape" op="equ"/>
          <dgm:constr type="userB" for="des" refType="sp" refFor="des" op="equ"/>
          <dgm:constr type="h" for="des" forName="firstBuf" refType="h" refFor="des" refForName="level1Shape" fact="0.1"/>
        </dgm:constrLst>
      </dgm:else>
    </dgm:choose>
    <dgm:ruleLst/>
    <dgm:layoutNode name="hierFlow">
      <dgm:alg type="lin">
        <dgm:param type="linDir" val="fromT"/>
        <dgm:param type="nodeVertAlign" val="t"/>
        <dgm:param type="vertAlign" val="t"/>
        <dgm:param type="nodeHorzAlign" val="ctr"/>
        <dgm:param type="fallback" val="2D"/>
      </dgm:alg>
      <dgm:shape xmlns:r="http://schemas.openxmlformats.org/officeDocument/2006/relationships" r:blip="">
        <dgm:adjLst/>
      </dgm:shape>
      <dgm:presOf/>
      <dgm:constrLst/>
      <dgm:ruleLst/>
      <dgm:choose name="Name6">
        <dgm:if name="Name7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8"/>
      </dgm:choose>
      <dgm:layoutNode name="hierChild1">
        <dgm:varLst>
          <dgm:chPref val="1"/>
          <dgm:animOne val="branch"/>
          <dgm:animLvl val="lvl"/>
        </dgm:varLst>
        <dgm:choose name="Name9">
          <dgm:if name="Name10" func="var" arg="dir" op="equ" val="norm">
            <dgm:alg type="hierChild">
              <dgm:param type="linDir" val="fromL"/>
              <dgm:param type="vertAlign" val="t"/>
            </dgm:alg>
          </dgm:if>
          <dgm:else name="Name11">
            <dgm:alg type="hierChild">
              <dgm:param type="linDir" val="fromR"/>
              <dgm:param type="vertAlign" val="t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primFontSz" for="des" ptType="node" op="equ"/>
        </dgm:constrLst>
        <dgm:ruleLst/>
        <dgm:forEach name="Name12" axis="ch" cnt="3">
          <dgm:forEach name="Name13" axis="self" ptType="node">
            <dgm:layoutNode name="Name14">
              <dgm:alg type="hierRoot"/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primFontSz" val="65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15">
                  <dgm:if name="Name16" func="var" arg="dir" op="equ" val="norm">
                    <dgm:alg type="hierChild">
                      <dgm:param type="linDir" val="fromL"/>
                    </dgm:alg>
                  </dgm:if>
                  <dgm:else name="Name17">
                    <dgm:alg type="hierChild">
                      <dgm:param type="linDir" val="from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18" axis="self" ptType="parTrans" cnt="1">
                    <dgm:layoutNode name="Name19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</dgm:alg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1"/>
                        <dgm:constr type="begPad"/>
                        <dgm:constr type="endPad"/>
                      </dgm:constrLst>
                      <dgm:ruleLst/>
                    </dgm:layoutNode>
                  </dgm:forEach>
                  <dgm:forEach name="Name20" axis="self" ptType="node">
                    <dgm:layoutNode name="Name21">
                      <dgm:alg type="hierRoot"/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primFontSz" val="65"/>
                          <dgm:constr type="tMarg" refType="primFontSz" fact="0.3"/>
                          <dgm:constr type="bMarg" refType="primFontSz" fact="0.3"/>
                          <dgm:constr type="lMarg" refType="primFontSz" fact="0.3"/>
                          <dgm:constr type="r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22">
                          <dgm:if name="Name23" func="var" arg="dir" op="equ" val="norm">
                            <dgm:alg type="hierChild">
                              <dgm:param type="linDir" val="fromL"/>
                            </dgm:alg>
                          </dgm:if>
                          <dgm:else name="Name24">
                            <dgm:alg type="hierChild">
                              <dgm:param type="linDir" val="from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25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alg type="lin">
        <dgm:param type="linDir" val="fromT"/>
        <dgm:param type="nodeVertAlign" val="t"/>
        <dgm:param type="vertAlign" val="t"/>
        <dgm:param type="nodeHorzAlign" val="ctr"/>
      </dgm:alg>
      <dgm:shape xmlns:r="http://schemas.openxmlformats.org/officeDocument/2006/relationships" r:blip="">
        <dgm:adjLst/>
      </dgm:shape>
      <dgm:presOf/>
      <dgm:constrLst>
        <dgm:constr type="userB"/>
        <dgm:constr type="w" for="ch" forName="rectComp" refType="w"/>
        <dgm:constr type="h" for="ch" forName="rectComp" refType="h"/>
        <dgm:constr type="w" for="des" forName="bgRect" refType="w"/>
        <dgm:constr type="primFontSz" for="des" forName="bgRectTx" op="equ"/>
      </dgm:constrLst>
      <dgm:ruleLst/>
      <dgm:forEach name="Name26" axis="ch" ptType="node" st="2">
        <dgm:layoutNode name="rectComp">
          <dgm:alg type="composite">
            <dgm:param type="vertAlign" val="t"/>
            <dgm:param type="horzAlign" val="ctr"/>
          </dgm:alg>
          <dgm:shape xmlns:r="http://schemas.openxmlformats.org/officeDocument/2006/relationships" r:blip="">
            <dgm:adjLst/>
          </dgm:shape>
          <dgm:presOf/>
          <dgm:choose name="Name27">
            <dgm:if name="Name28" func="var" arg="dir" op="equ" val="norm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l" for="ch" forName="bgRectTx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if>
            <dgm:else name="Name29">
              <dgm:constrLst>
                <dgm:constr type="userA"/>
                <dgm:constr type="l" for="ch" forName="bgRect"/>
                <dgm:constr type="t" for="ch" forName="bgRect"/>
                <dgm:constr type="h" for="ch" forName="bgRect" refType="userA" fact="1.2"/>
                <dgm:constr type="r" for="ch" forName="bgRectTx" refType="w"/>
                <dgm:constr type="t" for="ch" forName="bgRectTx"/>
                <dgm:constr type="w" for="ch" forName="bgRectTx" refType="w" refFor="ch" refForName="bgRect" fact="0.3"/>
                <dgm:constr type="h" for="ch" forName="bgRectTx" refType="h" refFor="ch" refForName="bgRect" op="equ"/>
              </dgm:constrLst>
            </dgm:else>
          </dgm:choose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presOf axis="desOrSelf" ptType="node"/>
            <dgm:shape xmlns:r="http://schemas.openxmlformats.org/officeDocument/2006/relationships" type="rect" r:blip="" zOrderOff="-999" hideGeom="1">
              <dgm:adjLst/>
            </dgm:shape>
            <dgm:constrLst>
              <dgm:constr type="primFontSz" val="65"/>
            </dgm:constrLst>
            <dgm:ruleLst>
              <dgm:rule type="primFontSz" val="5" fact="NaN" max="NaN"/>
            </dgm:ruleLst>
          </dgm:layoutNode>
        </dgm:layoutNode>
        <dgm:choose name="Name30">
          <dgm:if name="Name31" axis="self" ptType="node" func="revPos" op="gte" val="2">
            <dgm:layoutNode name="spComp">
              <dgm:alg type="composite">
                <dgm:param type="vertAlign" val="t"/>
                <dgm:param type="horzAlign" val="ctr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vSp"/>
                <dgm:constr type="t" for="ch" forName="vSp"/>
                <dgm:constr type="h" for="ch" forName="vSp" refType="userB"/>
                <dgm:constr type="hOff" for="ch" forName="vSp" refType="userA" fact="-0.2"/>
              </dgm:constrLst>
              <dgm:ruleLst/>
              <dgm:layoutNode name="v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32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5F5212-27BD-4981-B94A-5916633D1AB8}" type="datetimeFigureOut">
              <a:rPr lang="en-GB" smtClean="0"/>
              <a:t>05/11/2014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6142E-3A41-467A-863F-2AA114806F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118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noProof="0" dirty="0" smtClean="0"/>
              <a:t>Formatting: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Language:</a:t>
            </a:r>
            <a:r>
              <a:rPr lang="en-US" baseline="0" noProof="0" dirty="0" smtClean="0"/>
              <a:t> Set proofing language to English (U.S.) in all slides</a:t>
            </a:r>
            <a:endParaRPr lang="en-US" noProof="0" dirty="0" smtClean="0"/>
          </a:p>
          <a:p>
            <a:pPr marL="171450" indent="-171450">
              <a:buFontTx/>
              <a:buChar char="-"/>
            </a:pPr>
            <a:r>
              <a:rPr lang="en-US" noProof="0" dirty="0" smtClean="0"/>
              <a:t>In this title slide, use capitalization of first letters in &lt;Full Name of WP&gt; and in &lt;Subtitle for the Presentation&gt;</a:t>
            </a:r>
          </a:p>
          <a:p>
            <a:pPr marL="171450" indent="-171450">
              <a:buFontTx/>
              <a:buChar char="-"/>
            </a:pPr>
            <a:r>
              <a:rPr lang="en-US" noProof="0" dirty="0" smtClean="0"/>
              <a:t>Write</a:t>
            </a:r>
            <a:r>
              <a:rPr lang="en-US" baseline="0" noProof="0" dirty="0" smtClean="0"/>
              <a:t> the name and affiliation of the presenter(s) to the left. Only first letter of first name(s) and full family name.</a:t>
            </a:r>
            <a:endParaRPr lang="en-US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6142E-3A41-467A-863F-2AA114806F66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4203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6142E-3A41-467A-863F-2AA114806F6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2016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6142E-3A41-467A-863F-2AA114806F6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3867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6142E-3A41-467A-863F-2AA114806F6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214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2699792" cy="6858000"/>
          </a:xfrm>
          <a:prstGeom prst="rect">
            <a:avLst/>
          </a:prstGeom>
          <a:solidFill>
            <a:srgbClr val="D1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71799" y="2420888"/>
            <a:ext cx="6120682" cy="1512168"/>
          </a:xfrm>
        </p:spPr>
        <p:txBody>
          <a:bodyPr/>
          <a:lstStyle>
            <a:lvl1pPr algn="ctr">
              <a:defRPr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9756" y="2420888"/>
            <a:ext cx="2520280" cy="1512168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2771799" y="4077072"/>
            <a:ext cx="6120681" cy="129614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139" y="345400"/>
            <a:ext cx="6350527" cy="1571432"/>
          </a:xfrm>
          <a:prstGeom prst="rect">
            <a:avLst/>
          </a:prstGeom>
        </p:spPr>
      </p:pic>
      <p:sp>
        <p:nvSpPr>
          <p:cNvPr id="4" name="Rectangle 3"/>
          <p:cNvSpPr/>
          <p:nvPr userDrawn="1"/>
        </p:nvSpPr>
        <p:spPr>
          <a:xfrm>
            <a:off x="8279904" y="6402426"/>
            <a:ext cx="864096" cy="4555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998" y="5636293"/>
            <a:ext cx="1358498" cy="1105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519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1940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C MOTION_Inhalt_Stichpunkte 1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32000" y="720000"/>
            <a:ext cx="8280000" cy="72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33333"/>
                </a:solidFill>
              </a:defRPr>
            </a:lvl1pPr>
          </a:lstStyle>
          <a:p>
            <a:r>
              <a:rPr lang="de-DE" smtClean="0"/>
              <a:t>Mastertitelformat bearbeiten</a:t>
            </a:r>
            <a:endParaRPr lang="de-DE" dirty="0"/>
          </a:p>
        </p:txBody>
      </p:sp>
      <p:sp>
        <p:nvSpPr>
          <p:cNvPr id="8" name="Inhaltsplatzhalter 2"/>
          <p:cNvSpPr>
            <a:spLocks noGrp="1"/>
          </p:cNvSpPr>
          <p:nvPr>
            <p:ph idx="14"/>
          </p:nvPr>
        </p:nvSpPr>
        <p:spPr>
          <a:xfrm>
            <a:off x="432000" y="1715388"/>
            <a:ext cx="8280000" cy="4410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709378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0661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Rectangle 7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9795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>
            <a:normAutofit/>
          </a:bodyPr>
          <a:lstStyle>
            <a:lvl1pPr algn="l">
              <a:defRPr sz="3200" b="0" cap="all">
                <a:solidFill>
                  <a:srgbClr val="1F556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591A8"/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fld id="{EFB61608-4E9F-486A-935F-E5F8E15F0A44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293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latin typeface="Arial" pitchFamily="34" charset="0"/>
                <a:cs typeface="Arial" pitchFamily="34" charset="0"/>
              </a:defRPr>
            </a:lvl1pPr>
            <a:lvl2pPr>
              <a:defRPr sz="2400">
                <a:latin typeface="Arial" pitchFamily="34" charset="0"/>
                <a:cs typeface="Arial" pitchFamily="34" charset="0"/>
              </a:defRPr>
            </a:lvl2pPr>
            <a:lvl3pPr>
              <a:defRPr sz="2000">
                <a:latin typeface="Arial" pitchFamily="34" charset="0"/>
                <a:cs typeface="Arial" pitchFamily="34" charset="0"/>
              </a:defRPr>
            </a:lvl3pPr>
            <a:lvl4pPr>
              <a:defRPr sz="1800"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673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itchFamily="34" charset="0"/>
                <a:cs typeface="Arial" pitchFamily="34" charset="0"/>
              </a:defRPr>
            </a:lvl1pPr>
            <a:lvl2pPr>
              <a:defRPr sz="2000">
                <a:latin typeface="Arial" pitchFamily="34" charset="0"/>
                <a:cs typeface="Arial" pitchFamily="34" charset="0"/>
              </a:defRPr>
            </a:lvl2pPr>
            <a:lvl3pPr>
              <a:defRPr sz="1800">
                <a:latin typeface="Arial" pitchFamily="34" charset="0"/>
                <a:cs typeface="Arial" pitchFamily="34" charset="0"/>
              </a:defRPr>
            </a:lvl3pPr>
            <a:lvl4pPr>
              <a:defRPr sz="1600">
                <a:latin typeface="Arial" pitchFamily="34" charset="0"/>
                <a:cs typeface="Arial" pitchFamily="34" charset="0"/>
              </a:defRPr>
            </a:lvl4pPr>
            <a:lvl5pPr>
              <a:defRPr sz="1600">
                <a:latin typeface="Arial" pitchFamily="34" charset="0"/>
                <a:cs typeface="Arial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5775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1954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3985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556792"/>
            <a:ext cx="3008313" cy="7920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569371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  <a:lvl2pPr>
              <a:defRPr sz="2800">
                <a:latin typeface="Arial" pitchFamily="34" charset="0"/>
                <a:cs typeface="Arial" pitchFamily="34" charset="0"/>
              </a:defRPr>
            </a:lvl2pPr>
            <a:lvl3pPr>
              <a:defRPr sz="2400">
                <a:latin typeface="Arial" pitchFamily="34" charset="0"/>
                <a:cs typeface="Arial" pitchFamily="34" charset="0"/>
              </a:defRPr>
            </a:lvl3pPr>
            <a:lvl4pPr>
              <a:defRPr sz="2000">
                <a:latin typeface="Arial" pitchFamily="34" charset="0"/>
                <a:cs typeface="Arial" pitchFamily="34" charset="0"/>
              </a:defRPr>
            </a:lvl4pPr>
            <a:lvl5pPr>
              <a:defRPr sz="2000">
                <a:latin typeface="Arial" pitchFamily="34" charset="0"/>
                <a:cs typeface="Arial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492896"/>
            <a:ext cx="3008313" cy="3633267"/>
          </a:xfrm>
        </p:spPr>
        <p:txBody>
          <a:bodyPr/>
          <a:lstStyle>
            <a:lvl1pPr marL="0" indent="0">
              <a:buNone/>
              <a:defRPr sz="14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68287"/>
            <a:ext cx="1018456" cy="82846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3" y="6237312"/>
            <a:ext cx="2011665" cy="478889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457200" y="1412776"/>
            <a:ext cx="8229600" cy="72008"/>
          </a:xfrm>
          <a:prstGeom prst="rect">
            <a:avLst/>
          </a:prstGeom>
          <a:solidFill>
            <a:srgbClr val="1F55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3662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804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1F5563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18048" y="1916832"/>
            <a:ext cx="5486400" cy="2810742"/>
          </a:xfrm>
        </p:spPr>
        <p:txBody>
          <a:bodyPr/>
          <a:lstStyle>
            <a:lvl1pPr marL="0" indent="0">
              <a:buNone/>
              <a:defRPr sz="3200">
                <a:solidFill>
                  <a:srgbClr val="1F5563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1804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1F5563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F18EDED-39B0-4550-BC6C-D5B16079638E}" type="datetime1">
              <a:rPr lang="en-GB" smtClean="0"/>
              <a:t>05/11/2014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‹#›</a:t>
            </a:fld>
            <a:endParaRPr lang="en-GB"/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2699792" cy="6858000"/>
          </a:xfrm>
          <a:prstGeom prst="rect">
            <a:avLst/>
          </a:prstGeom>
          <a:solidFill>
            <a:srgbClr val="D1E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3473" y="158577"/>
            <a:ext cx="6243023" cy="1544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256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0661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1F5563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EFB61608-4E9F-486A-935F-E5F8E15F0A44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4878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1F5563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2800" kern="1200">
          <a:solidFill>
            <a:srgbClr val="1F5563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F5563"/>
        </a:buClr>
        <a:buFont typeface="Wingdings" pitchFamily="2" charset="2"/>
        <a:buChar char="§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287082"/>
        </a:buClr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2.png"/><Relationship Id="rId4" Type="http://schemas.openxmlformats.org/officeDocument/2006/relationships/package" Target="../embeddings/Microsoft_Word_Document1.docx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0.jpe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The RASEN tool-supported method for risk-based security testing and compliance assessment</a:t>
            </a:r>
            <a:endParaRPr lang="en-US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EFB61608-4E9F-486A-935F-E5F8E15F0A44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9166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/>
              <a:t>RASEN XML-based exchange format</a:t>
            </a:r>
            <a:endParaRPr lang="en-US" sz="3200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6141483"/>
              </p:ext>
            </p:extLst>
          </p:nvPr>
        </p:nvGraphicFramePr>
        <p:xfrm>
          <a:off x="827584" y="1600201"/>
          <a:ext cx="7859216" cy="4277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14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RASEN method summary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Covers the integration of security </a:t>
            </a:r>
            <a:r>
              <a:rPr lang="en-US" dirty="0"/>
              <a:t>testing, risk &amp; compliance </a:t>
            </a:r>
            <a:r>
              <a:rPr lang="en-US" dirty="0" smtClean="0"/>
              <a:t>assessment</a:t>
            </a:r>
          </a:p>
          <a:p>
            <a:r>
              <a:rPr lang="en-US" dirty="0" smtClean="0"/>
              <a:t>Is concisely specified and supported by tools</a:t>
            </a:r>
          </a:p>
          <a:p>
            <a:r>
              <a:rPr lang="en-US" dirty="0" smtClean="0"/>
              <a:t>Is mature and powerful</a:t>
            </a:r>
          </a:p>
          <a:p>
            <a:pPr lvl="1"/>
            <a:r>
              <a:rPr lang="en-US" dirty="0"/>
              <a:t>a</a:t>
            </a:r>
            <a:r>
              <a:rPr lang="en-US" dirty="0" smtClean="0"/>
              <a:t>pplied to all case studies</a:t>
            </a:r>
          </a:p>
          <a:p>
            <a:pPr lvl="1"/>
            <a:r>
              <a:rPr lang="en-US" dirty="0"/>
              <a:t>i</a:t>
            </a:r>
            <a:r>
              <a:rPr lang="en-US" dirty="0" smtClean="0"/>
              <a:t>ntegrates with recent risk assessment and testing standards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onstitutes standardization work item at ETSI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79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5">
              <a:buNone/>
            </a:pPr>
            <a:endParaRPr lang="en-US" sz="3200" dirty="0" smtClean="0"/>
          </a:p>
          <a:p>
            <a:pPr lvl="5">
              <a:buNone/>
            </a:pPr>
            <a:r>
              <a:rPr lang="en-US" sz="6000" dirty="0" smtClean="0">
                <a:solidFill>
                  <a:srgbClr val="1F5563"/>
                </a:solidFill>
              </a:rPr>
              <a:t>THANK YOU!</a:t>
            </a:r>
          </a:p>
          <a:p>
            <a:pPr lvl="3">
              <a:buNone/>
            </a:pPr>
            <a:r>
              <a:rPr lang="en-US" sz="3800" dirty="0" smtClean="0">
                <a:solidFill>
                  <a:srgbClr val="1F5563"/>
                </a:solidFill>
              </a:rPr>
              <a:t>Questions and Comments?</a:t>
            </a:r>
            <a:endParaRPr lang="en-US" sz="3800" dirty="0">
              <a:solidFill>
                <a:srgbClr val="1F5563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2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RASEN </a:t>
            </a:r>
            <a:r>
              <a:rPr lang="en-US" sz="3200" dirty="0"/>
              <a:t>m</a:t>
            </a:r>
            <a:r>
              <a:rPr lang="en-US" sz="3200" dirty="0" smtClean="0"/>
              <a:t>ethod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2</a:t>
            </a:fld>
            <a:endParaRPr lang="en-GB" dirty="0"/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188238184"/>
              </p:ext>
            </p:extLst>
          </p:nvPr>
        </p:nvGraphicFramePr>
        <p:xfrm>
          <a:off x="-1431418" y="1689551"/>
          <a:ext cx="6939522" cy="42597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Content Placeholder 2"/>
          <p:cNvSpPr txBox="1">
            <a:spLocks/>
          </p:cNvSpPr>
          <p:nvPr/>
        </p:nvSpPr>
        <p:spPr>
          <a:xfrm rot="16200000">
            <a:off x="2789902" y="3914954"/>
            <a:ext cx="8229600" cy="4089340"/>
          </a:xfrm>
          <a:prstGeom prst="rect">
            <a:avLst/>
          </a:prstGeom>
        </p:spPr>
        <p:txBody>
          <a:bodyPr vert="eaVert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F5563"/>
              </a:buClr>
              <a:buFont typeface="Wingdings" pitchFamily="2" charset="2"/>
              <a:buChar char="§"/>
              <a:defRPr sz="2800" kern="1200">
                <a:solidFill>
                  <a:srgbClr val="1F5563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F5563"/>
              </a:buClr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F5563"/>
              </a:buClr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F5563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287082"/>
              </a:buClr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smtClean="0"/>
              <a:t>Focus on:</a:t>
            </a:r>
          </a:p>
          <a:p>
            <a:r>
              <a:rPr lang="en-US" dirty="0" smtClean="0"/>
              <a:t>Risk-based compliance assessment</a:t>
            </a:r>
          </a:p>
          <a:p>
            <a:r>
              <a:rPr lang="en-US" dirty="0" smtClean="0"/>
              <a:t>Test-based security </a:t>
            </a:r>
            <a:r>
              <a:rPr lang="en-US" dirty="0"/>
              <a:t>r</a:t>
            </a:r>
            <a:r>
              <a:rPr lang="en-US" dirty="0" smtClean="0"/>
              <a:t>isk assessment</a:t>
            </a:r>
          </a:p>
          <a:p>
            <a:r>
              <a:rPr lang="en-US" dirty="0" smtClean="0"/>
              <a:t>Risk-based </a:t>
            </a:r>
            <a:r>
              <a:rPr lang="en-US" dirty="0"/>
              <a:t>s</a:t>
            </a:r>
            <a:r>
              <a:rPr lang="en-US" dirty="0" smtClean="0"/>
              <a:t>ecurity </a:t>
            </a:r>
            <a:r>
              <a:rPr lang="en-US" dirty="0"/>
              <a:t>t</a:t>
            </a:r>
            <a:r>
              <a:rPr lang="en-US" dirty="0" smtClean="0"/>
              <a:t>esting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37733" y="491067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037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Security testing, risk </a:t>
            </a:r>
            <a:r>
              <a:rPr lang="en-US" sz="3200" dirty="0"/>
              <a:t>&amp; </a:t>
            </a:r>
            <a:r>
              <a:rPr lang="en-US" sz="3200" dirty="0" smtClean="0"/>
              <a:t>compliance </a:t>
            </a:r>
            <a:r>
              <a:rPr lang="en-US" sz="3200" dirty="0"/>
              <a:t>a</a:t>
            </a:r>
            <a:r>
              <a:rPr lang="en-US" sz="3200" dirty="0" smtClean="0"/>
              <a:t>ssessment</a:t>
            </a:r>
            <a:endParaRPr lang="en-US" sz="32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600200"/>
            <a:ext cx="3250704" cy="4525963"/>
          </a:xfrm>
        </p:spPr>
        <p:txBody>
          <a:bodyPr>
            <a:normAutofit/>
          </a:bodyPr>
          <a:lstStyle/>
          <a:p>
            <a:r>
              <a:rPr lang="en-US" sz="2000" dirty="0" smtClean="0"/>
              <a:t>Conforms to ISO/IEC 31000</a:t>
            </a:r>
          </a:p>
          <a:p>
            <a:r>
              <a:rPr lang="en-US" sz="2000" dirty="0" smtClean="0"/>
              <a:t>Integrates risk assessment, compliance assessment and security testing</a:t>
            </a:r>
          </a:p>
          <a:p>
            <a:r>
              <a:rPr lang="en-US" sz="2000" dirty="0" smtClean="0"/>
              <a:t>Applicable to different level of abstraction:</a:t>
            </a:r>
          </a:p>
          <a:p>
            <a:pPr lvl="1"/>
            <a:r>
              <a:rPr lang="en-US" sz="1600" dirty="0" smtClean="0"/>
              <a:t>Legal risk and compliance assessment,</a:t>
            </a:r>
          </a:p>
          <a:p>
            <a:pPr lvl="1"/>
            <a:r>
              <a:rPr lang="en-US" sz="1600" dirty="0" smtClean="0"/>
              <a:t>Security risk assessment, and </a:t>
            </a:r>
          </a:p>
          <a:p>
            <a:pPr lvl="1"/>
            <a:r>
              <a:rPr lang="en-US" sz="1600" dirty="0"/>
              <a:t>S</a:t>
            </a:r>
            <a:r>
              <a:rPr lang="en-US" sz="1600" dirty="0" smtClean="0"/>
              <a:t>ecurity testing</a:t>
            </a:r>
            <a:endParaRPr lang="en-US" sz="16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3</a:t>
            </a:fld>
            <a:endParaRPr lang="en-GB"/>
          </a:p>
        </p:txBody>
      </p:sp>
      <p:pic>
        <p:nvPicPr>
          <p:cNvPr id="9" name="Picture 8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916832"/>
            <a:ext cx="4849495" cy="416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7245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Two entry points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4</a:t>
            </a:fld>
            <a:endParaRPr lang="en-GB" dirty="0"/>
          </a:p>
        </p:txBody>
      </p:sp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916832"/>
            <a:ext cx="4849495" cy="4163060"/>
          </a:xfrm>
          <a:prstGeom prst="rect">
            <a:avLst/>
          </a:prstGeom>
        </p:spPr>
      </p:pic>
      <p:sp>
        <p:nvSpPr>
          <p:cNvPr id="9" name="Line Callout 1 8"/>
          <p:cNvSpPr/>
          <p:nvPr/>
        </p:nvSpPr>
        <p:spPr>
          <a:xfrm>
            <a:off x="323528" y="1700808"/>
            <a:ext cx="3312368" cy="1476744"/>
          </a:xfrm>
          <a:prstGeom prst="borderCallout1">
            <a:avLst>
              <a:gd name="adj1" fmla="val 57656"/>
              <a:gd name="adj2" fmla="val 102424"/>
              <a:gd name="adj3" fmla="val 109770"/>
              <a:gd name="adj4" fmla="val 150624"/>
            </a:avLst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400" b="1" dirty="0">
                <a:solidFill>
                  <a:schemeClr val="tx1"/>
                </a:solidFill>
              </a:rPr>
              <a:t>A test-based or compliance based security risk assessment process (1</a:t>
            </a:r>
            <a:r>
              <a:rPr lang="en-US" sz="1400" b="1" dirty="0" smtClean="0">
                <a:solidFill>
                  <a:schemeClr val="tx1"/>
                </a:solidFill>
              </a:rPr>
              <a:t>)</a:t>
            </a:r>
          </a:p>
          <a:p>
            <a:pPr marL="285750" lvl="0" indent="-285750">
              <a:buFont typeface="Arial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starts </a:t>
            </a:r>
            <a:r>
              <a:rPr lang="en-US" sz="1400" dirty="0">
                <a:solidFill>
                  <a:schemeClr val="tx1"/>
                </a:solidFill>
              </a:rPr>
              <a:t>with the risk </a:t>
            </a:r>
            <a:r>
              <a:rPr lang="en-US" sz="1400" dirty="0" smtClean="0">
                <a:solidFill>
                  <a:schemeClr val="tx1"/>
                </a:solidFill>
              </a:rPr>
              <a:t>assessment</a:t>
            </a:r>
          </a:p>
          <a:p>
            <a:pPr marL="285750" lvl="0" indent="-285750">
              <a:buFont typeface="Arial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is used to optimize security risk assessment with empirical data coming from test results or compliance issues.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5" name="Line Callout 1 14"/>
          <p:cNvSpPr/>
          <p:nvPr/>
        </p:nvSpPr>
        <p:spPr>
          <a:xfrm>
            <a:off x="323528" y="3573016"/>
            <a:ext cx="3312368" cy="2520280"/>
          </a:xfrm>
          <a:prstGeom prst="borderCallout1">
            <a:avLst>
              <a:gd name="adj1" fmla="val 57656"/>
              <a:gd name="adj2" fmla="val 102424"/>
              <a:gd name="adj3" fmla="val -7817"/>
              <a:gd name="adj4" fmla="val 202351"/>
            </a:avLst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400" b="1" dirty="0">
                <a:solidFill>
                  <a:schemeClr val="tx1"/>
                </a:solidFill>
              </a:rPr>
              <a:t>A risk-based method </a:t>
            </a:r>
            <a:r>
              <a:rPr lang="en-US" sz="1400" b="1" dirty="0" smtClean="0">
                <a:solidFill>
                  <a:schemeClr val="tx1"/>
                </a:solidFill>
              </a:rPr>
              <a:t>for </a:t>
            </a:r>
            <a:r>
              <a:rPr lang="en-US" sz="1400" b="1" dirty="0">
                <a:solidFill>
                  <a:schemeClr val="tx1"/>
                </a:solidFill>
              </a:rPr>
              <a:t>compliance </a:t>
            </a:r>
            <a:r>
              <a:rPr lang="en-US" sz="1400" b="1" dirty="0" smtClean="0">
                <a:solidFill>
                  <a:schemeClr val="tx1"/>
                </a:solidFill>
              </a:rPr>
              <a:t>and </a:t>
            </a:r>
            <a:r>
              <a:rPr lang="en-US" sz="1400" b="1" dirty="0">
                <a:solidFill>
                  <a:schemeClr val="tx1"/>
                </a:solidFill>
              </a:rPr>
              <a:t>security testing (2</a:t>
            </a:r>
            <a:r>
              <a:rPr lang="en-US" sz="1400" b="1" dirty="0" smtClean="0">
                <a:solidFill>
                  <a:schemeClr val="tx1"/>
                </a:solidFill>
              </a:rPr>
              <a:t>)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starts </a:t>
            </a:r>
            <a:r>
              <a:rPr lang="en-US" sz="1400" dirty="0">
                <a:solidFill>
                  <a:schemeClr val="tx1"/>
                </a:solidFill>
              </a:rPr>
              <a:t>with the identification of issues by security testing or compliance </a:t>
            </a:r>
            <a:r>
              <a:rPr lang="en-US" sz="1400" dirty="0" smtClean="0">
                <a:solidFill>
                  <a:schemeClr val="tx1"/>
                </a:solidFill>
              </a:rPr>
              <a:t>assessment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focus </a:t>
            </a:r>
            <a:r>
              <a:rPr lang="en-US" sz="1400" dirty="0">
                <a:solidFill>
                  <a:schemeClr val="tx1"/>
                </a:solidFill>
              </a:rPr>
              <a:t>the compliance and security testing resources on the areas that are most likely to cause </a:t>
            </a:r>
            <a:r>
              <a:rPr lang="en-US" sz="1400" dirty="0" smtClean="0">
                <a:solidFill>
                  <a:schemeClr val="tx1"/>
                </a:solidFill>
              </a:rPr>
              <a:t>concern</a:t>
            </a:r>
          </a:p>
          <a:p>
            <a:pPr marL="285750" indent="-285750">
              <a:buFont typeface="Arial"/>
              <a:buChar char="•"/>
            </a:pPr>
            <a:r>
              <a:rPr lang="en-US" sz="1400" dirty="0" smtClean="0">
                <a:solidFill>
                  <a:schemeClr val="tx1"/>
                </a:solidFill>
              </a:rPr>
              <a:t>building </a:t>
            </a:r>
            <a:r>
              <a:rPr lang="en-US" sz="1400" dirty="0">
                <a:solidFill>
                  <a:schemeClr val="tx1"/>
                </a:solidFill>
              </a:rPr>
              <a:t>and prioritizing the compliance measures or testing program around these risks.</a:t>
            </a:r>
            <a:endParaRPr lang="de-DE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4272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16832"/>
            <a:ext cx="4633471" cy="38164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Different instantiation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5</a:t>
            </a:fld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9512" y="3140968"/>
            <a:ext cx="3744416" cy="2952328"/>
            <a:chOff x="179512" y="3140968"/>
            <a:chExt cx="3744416" cy="2952328"/>
          </a:xfrm>
        </p:grpSpPr>
        <p:sp>
          <p:nvSpPr>
            <p:cNvPr id="10" name="Oval 9"/>
            <p:cNvSpPr/>
            <p:nvPr/>
          </p:nvSpPr>
          <p:spPr>
            <a:xfrm>
              <a:off x="179512" y="3140968"/>
              <a:ext cx="2952328" cy="295232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/>
            <p:cNvPicPr/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273" t="39843" r="47388" b="15058"/>
            <a:stretch/>
          </p:blipFill>
          <p:spPr>
            <a:xfrm>
              <a:off x="755576" y="3789040"/>
              <a:ext cx="1839779" cy="1829672"/>
            </a:xfrm>
            <a:prstGeom prst="rect">
              <a:avLst/>
            </a:prstGeom>
          </p:spPr>
        </p:pic>
        <p:cxnSp>
          <p:nvCxnSpPr>
            <p:cNvPr id="21" name="Straight Arrow Connector 20"/>
            <p:cNvCxnSpPr/>
            <p:nvPr/>
          </p:nvCxnSpPr>
          <p:spPr>
            <a:xfrm flipV="1">
              <a:off x="3131840" y="4437112"/>
              <a:ext cx="792088" cy="72008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TextBox 2"/>
            <p:cNvSpPr txBox="1"/>
            <p:nvPr/>
          </p:nvSpPr>
          <p:spPr>
            <a:xfrm>
              <a:off x="971600" y="3265820"/>
              <a:ext cx="1368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Test-based risk assessment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5220072" y="3808204"/>
            <a:ext cx="3240360" cy="2952328"/>
            <a:chOff x="5220072" y="3808204"/>
            <a:chExt cx="3240360" cy="2952328"/>
          </a:xfrm>
        </p:grpSpPr>
        <p:sp>
          <p:nvSpPr>
            <p:cNvPr id="11" name="Oval 10"/>
            <p:cNvSpPr/>
            <p:nvPr/>
          </p:nvSpPr>
          <p:spPr>
            <a:xfrm>
              <a:off x="5508104" y="3808204"/>
              <a:ext cx="2952328" cy="295232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/>
            <p:cNvPicPr/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361" t="44264" r="15604" b="15618"/>
            <a:stretch/>
          </p:blipFill>
          <p:spPr>
            <a:xfrm>
              <a:off x="6084168" y="4432257"/>
              <a:ext cx="1863520" cy="1733047"/>
            </a:xfrm>
            <a:prstGeom prst="rect">
              <a:avLst/>
            </a:prstGeom>
          </p:spPr>
        </p:pic>
        <p:cxnSp>
          <p:nvCxnSpPr>
            <p:cNvPr id="18" name="Straight Arrow Connector 17"/>
            <p:cNvCxnSpPr/>
            <p:nvPr/>
          </p:nvCxnSpPr>
          <p:spPr>
            <a:xfrm flipH="1" flipV="1">
              <a:off x="5220072" y="4221088"/>
              <a:ext cx="504056" cy="288032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6300192" y="3933056"/>
              <a:ext cx="136815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Risk-based security testing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5292080" y="548680"/>
            <a:ext cx="3312368" cy="3240360"/>
            <a:chOff x="5292080" y="548680"/>
            <a:chExt cx="3312368" cy="3240360"/>
          </a:xfrm>
        </p:grpSpPr>
        <p:sp>
          <p:nvSpPr>
            <p:cNvPr id="12" name="Oval 11"/>
            <p:cNvSpPr/>
            <p:nvPr/>
          </p:nvSpPr>
          <p:spPr>
            <a:xfrm>
              <a:off x="5652120" y="548680"/>
              <a:ext cx="2952328" cy="2952328"/>
            </a:xfrm>
            <a:prstGeom prst="ellipse">
              <a:avLst/>
            </a:prstGeom>
            <a:solidFill>
              <a:schemeClr val="bg1"/>
            </a:solidFill>
            <a:ln w="28575" cmpd="sng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/>
            <p:cNvPicPr/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683" t="42406" r="15093" b="14076"/>
            <a:stretch/>
          </p:blipFill>
          <p:spPr>
            <a:xfrm>
              <a:off x="6282770" y="1240952"/>
              <a:ext cx="1673606" cy="1828008"/>
            </a:xfrm>
            <a:prstGeom prst="rect">
              <a:avLst/>
            </a:prstGeom>
          </p:spPr>
        </p:pic>
        <p:cxnSp>
          <p:nvCxnSpPr>
            <p:cNvPr id="14" name="Straight Arrow Connector 13"/>
            <p:cNvCxnSpPr/>
            <p:nvPr/>
          </p:nvCxnSpPr>
          <p:spPr>
            <a:xfrm flipH="1">
              <a:off x="5292080" y="2996952"/>
              <a:ext cx="720080" cy="792088"/>
            </a:xfrm>
            <a:prstGeom prst="straightConnector1">
              <a:avLst/>
            </a:prstGeom>
            <a:ln w="381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6156176" y="692696"/>
              <a:ext cx="194421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FF0000"/>
                  </a:solidFill>
                </a:rPr>
                <a:t>Risk-based </a:t>
              </a:r>
              <a:br>
                <a:rPr lang="en-US" sz="1400" dirty="0" smtClean="0">
                  <a:solidFill>
                    <a:srgbClr val="FF0000"/>
                  </a:solidFill>
                </a:rPr>
              </a:br>
              <a:r>
                <a:rPr lang="en-US" sz="1400" dirty="0" smtClean="0">
                  <a:solidFill>
                    <a:srgbClr val="FF0000"/>
                  </a:solidFill>
                </a:rPr>
                <a:t>compliance assessment</a:t>
              </a:r>
              <a:endParaRPr lang="en-US" sz="1400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944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Risk-based </a:t>
            </a:r>
            <a:r>
              <a:rPr lang="en-US" sz="3200" dirty="0"/>
              <a:t>s</a:t>
            </a:r>
            <a:r>
              <a:rPr lang="en-US" sz="3200" dirty="0" smtClean="0"/>
              <a:t>ecurity </a:t>
            </a:r>
            <a:r>
              <a:rPr lang="en-US" sz="3200" dirty="0"/>
              <a:t>t</a:t>
            </a:r>
            <a:r>
              <a:rPr lang="en-US" sz="3200" dirty="0" smtClean="0"/>
              <a:t>esting</a:t>
            </a:r>
            <a:br>
              <a:rPr lang="en-US" sz="3200" dirty="0" smtClean="0"/>
            </a:br>
            <a:r>
              <a:rPr lang="en-US" sz="3200" dirty="0" smtClean="0"/>
              <a:t>Integration with ISO 29119 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3322712" cy="44973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Risk-based </a:t>
            </a:r>
            <a:br>
              <a:rPr lang="en-US" sz="2400" dirty="0" smtClean="0"/>
            </a:br>
            <a:r>
              <a:rPr lang="en-US" sz="2400" dirty="0" smtClean="0"/>
              <a:t>security test planning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Risk-based </a:t>
            </a:r>
            <a:br>
              <a:rPr lang="en-US" sz="2400" dirty="0" smtClean="0"/>
            </a:br>
            <a:r>
              <a:rPr lang="en-US" sz="2400" dirty="0" smtClean="0"/>
              <a:t>security test </a:t>
            </a:r>
            <a:br>
              <a:rPr lang="en-US" sz="2400" dirty="0" smtClean="0"/>
            </a:br>
            <a:r>
              <a:rPr lang="en-US" sz="2400" dirty="0" smtClean="0"/>
              <a:t>design and implementation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Risk-based security test execution and evaluation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6" name="Picture 5" descr="RBSTP_det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772816"/>
            <a:ext cx="4622304" cy="2046238"/>
          </a:xfrm>
          <a:prstGeom prst="rect">
            <a:avLst/>
          </a:prstGeom>
          <a:noFill/>
          <a:ln w="38100" cmpd="sng">
            <a:solidFill>
              <a:srgbClr val="7F7F7F"/>
            </a:solidFill>
          </a:ln>
        </p:spPr>
      </p:pic>
      <p:pic>
        <p:nvPicPr>
          <p:cNvPr id="7" name="Picture 6" descr="RBSTD_de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996952"/>
            <a:ext cx="4207396" cy="211520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 cmpd="sng">
            <a:solidFill>
              <a:schemeClr val="bg1">
                <a:lumMod val="50000"/>
              </a:schemeClr>
            </a:solidFill>
          </a:ln>
        </p:spPr>
      </p:pic>
      <p:pic>
        <p:nvPicPr>
          <p:cNvPr id="8" name="Picture 7" descr="RBSTE_det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365104"/>
            <a:ext cx="4479682" cy="1728192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 cmpd="sng">
            <a:solidFill>
              <a:schemeClr val="bg1">
                <a:lumMod val="50000"/>
              </a:schemeClr>
            </a:solidFill>
          </a:ln>
        </p:spPr>
      </p:pic>
      <p:pic>
        <p:nvPicPr>
          <p:cNvPr id="9" name="Picture 8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1" t="44264" r="15604" b="15618"/>
          <a:stretch/>
        </p:blipFill>
        <p:spPr>
          <a:xfrm>
            <a:off x="7020272" y="1556792"/>
            <a:ext cx="1863520" cy="1733047"/>
          </a:xfrm>
          <a:prstGeom prst="rect">
            <a:avLst/>
          </a:prstGeom>
          <a:noFill/>
          <a:ln w="38100" cmpd="sng">
            <a:solidFill>
              <a:srgbClr val="7F7F7F"/>
            </a:solidFill>
          </a:ln>
        </p:spPr>
      </p:pic>
    </p:spTree>
    <p:extLst>
      <p:ext uri="{BB962C8B-B14F-4D97-AF65-F5344CB8AC3E}">
        <p14:creationId xmlns:p14="http://schemas.microsoft.com/office/powerpoint/2010/main" val="2576581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Specified in detail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7</a:t>
            </a:fld>
            <a:endParaRPr lang="en-GB" dirty="0"/>
          </a:p>
        </p:txBody>
      </p:sp>
      <p:pic>
        <p:nvPicPr>
          <p:cNvPr id="9" name="Picture 8" descr="RBSTD_det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8800"/>
            <a:ext cx="6192688" cy="3600400"/>
          </a:xfrm>
          <a:prstGeom prst="rect">
            <a:avLst/>
          </a:prstGeom>
          <a:solidFill>
            <a:schemeClr val="bg1">
              <a:lumMod val="50000"/>
            </a:schemeClr>
          </a:solidFill>
          <a:ln w="38100" cmpd="sng">
            <a:solidFill>
              <a:schemeClr val="bg1">
                <a:lumMod val="50000"/>
              </a:schemeClr>
            </a:solidFill>
          </a:ln>
        </p:spPr>
      </p:pic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6767398"/>
              </p:ext>
            </p:extLst>
          </p:nvPr>
        </p:nvGraphicFramePr>
        <p:xfrm>
          <a:off x="2914972" y="2050628"/>
          <a:ext cx="5905500" cy="433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8" name="Document" r:id="rId4" imgW="5905500" imgH="4330700" progId="Word.Document.12">
                  <p:embed/>
                </p:oleObj>
              </mc:Choice>
              <mc:Fallback>
                <p:oleObj name="Document" r:id="rId4" imgW="5905500" imgH="43307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14972" y="2050628"/>
                        <a:ext cx="5905500" cy="4330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Line Callout 1 9"/>
          <p:cNvSpPr/>
          <p:nvPr/>
        </p:nvSpPr>
        <p:spPr>
          <a:xfrm>
            <a:off x="395536" y="2348880"/>
            <a:ext cx="1872208" cy="432048"/>
          </a:xfrm>
          <a:prstGeom prst="borderCallout1">
            <a:avLst>
              <a:gd name="adj1" fmla="val 52935"/>
              <a:gd name="adj2" fmla="val 110516"/>
              <a:gd name="adj3" fmla="val 86472"/>
              <a:gd name="adj4" fmla="val 138443"/>
            </a:avLst>
          </a:prstGeom>
          <a:solidFill>
            <a:srgbClr val="FFFFFF"/>
          </a:solidFill>
          <a:ln w="28575" cmpd="sng">
            <a:solidFill>
              <a:srgbClr val="FF0000"/>
            </a:solidFill>
            <a:tailEnd type="oval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ahoma"/>
                <a:cs typeface="Tahoma"/>
              </a:rPr>
              <a:t>Environment</a:t>
            </a:r>
            <a:endParaRPr lang="en-US" dirty="0">
              <a:solidFill>
                <a:srgbClr val="FF0000"/>
              </a:solidFill>
              <a:latin typeface="Tahoma"/>
              <a:cs typeface="Tahoma"/>
            </a:endParaRPr>
          </a:p>
        </p:txBody>
      </p:sp>
      <p:sp>
        <p:nvSpPr>
          <p:cNvPr id="12" name="Line Callout 1 11"/>
          <p:cNvSpPr/>
          <p:nvPr/>
        </p:nvSpPr>
        <p:spPr>
          <a:xfrm>
            <a:off x="395536" y="3140968"/>
            <a:ext cx="1872208" cy="720080"/>
          </a:xfrm>
          <a:prstGeom prst="borderCallout1">
            <a:avLst>
              <a:gd name="adj1" fmla="val 52935"/>
              <a:gd name="adj2" fmla="val 110516"/>
              <a:gd name="adj3" fmla="val 46495"/>
              <a:gd name="adj4" fmla="val 138138"/>
            </a:avLst>
          </a:prstGeom>
          <a:solidFill>
            <a:srgbClr val="FFFFFF"/>
          </a:solidFill>
          <a:ln w="28575" cmpd="sng">
            <a:solidFill>
              <a:srgbClr val="FF0000"/>
            </a:solidFill>
            <a:tailEnd type="oval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>
                <a:solidFill>
                  <a:srgbClr val="FF0000"/>
                </a:solidFill>
                <a:latin typeface="Tahoma"/>
                <a:cs typeface="Tahoma"/>
              </a:rPr>
              <a:t>Pre-and Postconditions</a:t>
            </a:r>
          </a:p>
        </p:txBody>
      </p:sp>
      <p:sp>
        <p:nvSpPr>
          <p:cNvPr id="13" name="Line Callout 1 12"/>
          <p:cNvSpPr/>
          <p:nvPr/>
        </p:nvSpPr>
        <p:spPr>
          <a:xfrm>
            <a:off x="395536" y="4149080"/>
            <a:ext cx="1872208" cy="360040"/>
          </a:xfrm>
          <a:prstGeom prst="borderCallout1">
            <a:avLst>
              <a:gd name="adj1" fmla="val 52935"/>
              <a:gd name="adj2" fmla="val 110516"/>
              <a:gd name="adj3" fmla="val 49318"/>
              <a:gd name="adj4" fmla="val 138664"/>
            </a:avLst>
          </a:prstGeom>
          <a:solidFill>
            <a:srgbClr val="FFFFFF"/>
          </a:solidFill>
          <a:ln w="28575" cmpd="sng">
            <a:solidFill>
              <a:srgbClr val="FF0000"/>
            </a:solidFill>
            <a:tailEnd type="oval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 smtClean="0">
                <a:solidFill>
                  <a:srgbClr val="FF0000"/>
                </a:solidFill>
                <a:latin typeface="Tahoma"/>
                <a:cs typeface="Tahoma"/>
              </a:rPr>
              <a:t>Scenario</a:t>
            </a:r>
            <a:endParaRPr lang="en-US" dirty="0">
              <a:solidFill>
                <a:srgbClr val="FF0000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49877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Tool support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t>8</a:t>
            </a:fld>
            <a:endParaRPr lang="en-GB" dirty="0"/>
          </a:p>
        </p:txBody>
      </p:sp>
      <p:pic>
        <p:nvPicPr>
          <p:cNvPr id="9" name="Picture 8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772816"/>
            <a:ext cx="4849495" cy="4163060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6588224" y="4221088"/>
            <a:ext cx="2376264" cy="1512168"/>
            <a:chOff x="6444208" y="4941168"/>
            <a:chExt cx="2376264" cy="1512168"/>
          </a:xfrm>
        </p:grpSpPr>
        <p:sp>
          <p:nvSpPr>
            <p:cNvPr id="13" name="Line Callout 2 12"/>
            <p:cNvSpPr/>
            <p:nvPr/>
          </p:nvSpPr>
          <p:spPr>
            <a:xfrm>
              <a:off x="6444208" y="4941168"/>
              <a:ext cx="2376264" cy="1512168"/>
            </a:xfrm>
            <a:prstGeom prst="borderCallout2">
              <a:avLst>
                <a:gd name="adj1" fmla="val 56299"/>
                <a:gd name="adj2" fmla="val -7626"/>
                <a:gd name="adj3" fmla="val 57042"/>
                <a:gd name="adj4" fmla="val -39760"/>
                <a:gd name="adj5" fmla="val 45265"/>
                <a:gd name="adj6" fmla="val -62725"/>
              </a:avLst>
            </a:prstGeom>
            <a:ln w="63500">
              <a:solidFill>
                <a:srgbClr val="287082"/>
              </a:solidFill>
              <a:headEnd type="none"/>
              <a:tailEnd type="oval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76256" y="5301208"/>
              <a:ext cx="1634232" cy="801699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9" name="Group 18"/>
          <p:cNvGrpSpPr/>
          <p:nvPr/>
        </p:nvGrpSpPr>
        <p:grpSpPr>
          <a:xfrm>
            <a:off x="5940152" y="1700808"/>
            <a:ext cx="2880320" cy="1512168"/>
            <a:chOff x="5292080" y="1988840"/>
            <a:chExt cx="2880320" cy="1512168"/>
          </a:xfrm>
        </p:grpSpPr>
        <p:sp>
          <p:nvSpPr>
            <p:cNvPr id="16" name="Line Callout 2 15"/>
            <p:cNvSpPr/>
            <p:nvPr/>
          </p:nvSpPr>
          <p:spPr>
            <a:xfrm>
              <a:off x="5292080" y="1988840"/>
              <a:ext cx="2880320" cy="1512168"/>
            </a:xfrm>
            <a:prstGeom prst="borderCallout2">
              <a:avLst>
                <a:gd name="adj1" fmla="val 56299"/>
                <a:gd name="adj2" fmla="val -7626"/>
                <a:gd name="adj3" fmla="val 56391"/>
                <a:gd name="adj4" fmla="val -18567"/>
                <a:gd name="adj5" fmla="val 145524"/>
                <a:gd name="adj6" fmla="val -34167"/>
              </a:avLst>
            </a:prstGeom>
            <a:ln w="63500">
              <a:solidFill>
                <a:srgbClr val="287082"/>
              </a:solidFill>
              <a:headEnd type="none"/>
              <a:tailEnd type="oval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 descr="CertifyIt - Logo.JPG.jpe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08104" y="2204864"/>
              <a:ext cx="2514084" cy="1008586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7" name="Group 26"/>
          <p:cNvGrpSpPr/>
          <p:nvPr/>
        </p:nvGrpSpPr>
        <p:grpSpPr>
          <a:xfrm>
            <a:off x="251520" y="4293096"/>
            <a:ext cx="2376264" cy="1512168"/>
            <a:chOff x="467544" y="1628800"/>
            <a:chExt cx="2376264" cy="1512168"/>
          </a:xfrm>
        </p:grpSpPr>
        <p:sp>
          <p:nvSpPr>
            <p:cNvPr id="21" name="Line Callout 2 20"/>
            <p:cNvSpPr/>
            <p:nvPr/>
          </p:nvSpPr>
          <p:spPr>
            <a:xfrm>
              <a:off x="467544" y="1628800"/>
              <a:ext cx="2376264" cy="1512168"/>
            </a:xfrm>
            <a:prstGeom prst="borderCallout2">
              <a:avLst>
                <a:gd name="adj1" fmla="val 50440"/>
                <a:gd name="adj2" fmla="val 105899"/>
                <a:gd name="adj3" fmla="val 50532"/>
                <a:gd name="adj4" fmla="val 118098"/>
                <a:gd name="adj5" fmla="val 30292"/>
                <a:gd name="adj6" fmla="val 125794"/>
              </a:avLst>
            </a:prstGeom>
            <a:ln w="63500">
              <a:solidFill>
                <a:srgbClr val="287082"/>
              </a:solidFill>
              <a:headEnd type="none"/>
              <a:tailEnd type="oval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81720" y="1772816"/>
              <a:ext cx="1702048" cy="1148882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26" name="Group 25"/>
          <p:cNvGrpSpPr/>
          <p:nvPr/>
        </p:nvGrpSpPr>
        <p:grpSpPr>
          <a:xfrm>
            <a:off x="251520" y="1700808"/>
            <a:ext cx="2376264" cy="1512168"/>
            <a:chOff x="755576" y="4221088"/>
            <a:chExt cx="2376264" cy="1512168"/>
          </a:xfrm>
        </p:grpSpPr>
        <p:sp>
          <p:nvSpPr>
            <p:cNvPr id="24" name="Line Callout 2 23"/>
            <p:cNvSpPr/>
            <p:nvPr/>
          </p:nvSpPr>
          <p:spPr>
            <a:xfrm>
              <a:off x="755576" y="4221088"/>
              <a:ext cx="2376264" cy="1512168"/>
            </a:xfrm>
            <a:prstGeom prst="borderCallout2">
              <a:avLst>
                <a:gd name="adj1" fmla="val 50440"/>
                <a:gd name="adj2" fmla="val 105899"/>
                <a:gd name="adj3" fmla="val 50532"/>
                <a:gd name="adj4" fmla="val 118098"/>
                <a:gd name="adj5" fmla="val 138362"/>
                <a:gd name="adj6" fmla="val 127865"/>
              </a:avLst>
            </a:prstGeom>
            <a:ln w="63500">
              <a:solidFill>
                <a:srgbClr val="287082"/>
              </a:solidFill>
              <a:headEnd type="none"/>
              <a:tailEnd type="oval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5616" y="4581128"/>
              <a:ext cx="1739886" cy="792088"/>
            </a:xfrm>
            <a:prstGeom prst="rect">
              <a:avLst/>
            </a:prstGeom>
            <a:ln>
              <a:noFill/>
            </a:ln>
          </p:spPr>
        </p:pic>
      </p:grpSp>
      <p:grpSp>
        <p:nvGrpSpPr>
          <p:cNvPr id="10" name="Group 9"/>
          <p:cNvGrpSpPr/>
          <p:nvPr/>
        </p:nvGrpSpPr>
        <p:grpSpPr>
          <a:xfrm>
            <a:off x="2771800" y="4837059"/>
            <a:ext cx="3168352" cy="1832300"/>
            <a:chOff x="2771800" y="4837059"/>
            <a:chExt cx="3168352" cy="1832300"/>
          </a:xfrm>
        </p:grpSpPr>
        <p:grpSp>
          <p:nvGrpSpPr>
            <p:cNvPr id="40" name="Group 39"/>
            <p:cNvGrpSpPr/>
            <p:nvPr/>
          </p:nvGrpSpPr>
          <p:grpSpPr>
            <a:xfrm>
              <a:off x="2771800" y="4837059"/>
              <a:ext cx="3168352" cy="1832300"/>
              <a:chOff x="3112150" y="4748667"/>
              <a:chExt cx="2272948" cy="2012391"/>
            </a:xfrm>
          </p:grpSpPr>
          <p:sp>
            <p:nvSpPr>
              <p:cNvPr id="29" name="Line Callout 2 28"/>
              <p:cNvSpPr/>
              <p:nvPr/>
            </p:nvSpPr>
            <p:spPr>
              <a:xfrm>
                <a:off x="3112150" y="5337520"/>
                <a:ext cx="2272948" cy="1423538"/>
              </a:xfrm>
              <a:prstGeom prst="borderCallout2">
                <a:avLst>
                  <a:gd name="adj1" fmla="val -10105"/>
                  <a:gd name="adj2" fmla="val 49965"/>
                  <a:gd name="adj3" fmla="val -30846"/>
                  <a:gd name="adj4" fmla="val 50149"/>
                  <a:gd name="adj5" fmla="val -39368"/>
                  <a:gd name="adj6" fmla="val 59502"/>
                </a:avLst>
              </a:prstGeom>
              <a:ln w="63500">
                <a:solidFill>
                  <a:srgbClr val="287082"/>
                </a:solidFill>
                <a:tailEnd type="oval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b="1" dirty="0" smtClean="0"/>
                  <a:t>RACOMAT</a:t>
                </a:r>
                <a:endParaRPr lang="en-US" b="1" dirty="0"/>
              </a:p>
            </p:txBody>
          </p:sp>
          <p:cxnSp>
            <p:nvCxnSpPr>
              <p:cNvPr id="32" name="Straight Connector 31"/>
              <p:cNvCxnSpPr/>
              <p:nvPr/>
            </p:nvCxnSpPr>
            <p:spPr>
              <a:xfrm flipH="1" flipV="1">
                <a:off x="3958064" y="4748667"/>
                <a:ext cx="288032" cy="144016"/>
              </a:xfrm>
              <a:prstGeom prst="line">
                <a:avLst/>
              </a:prstGeom>
              <a:ln w="63500">
                <a:solidFill>
                  <a:srgbClr val="287082"/>
                </a:solidFill>
                <a:tailEnd type="oval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</p:cxnSp>
        </p:grpSp>
        <p:pic>
          <p:nvPicPr>
            <p:cNvPr id="8" name="Picture 7" descr="RACOMAT Logo mit Text 01 1536px.png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1420" y="5530742"/>
              <a:ext cx="2812140" cy="9373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2200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RASEN toolbox</a:t>
            </a:r>
            <a:endParaRPr lang="en-US" sz="32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RASEN - 316853</a:t>
            </a: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B61608-4E9F-486A-935F-E5F8E15F0A44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7" name="Picture 6"/>
          <p:cNvPicPr/>
          <p:nvPr/>
        </p:nvPicPr>
        <p:blipFill>
          <a:blip r:embed="rId2"/>
          <a:stretch>
            <a:fillRect/>
          </a:stretch>
        </p:blipFill>
        <p:spPr>
          <a:xfrm>
            <a:off x="2771800" y="1628800"/>
            <a:ext cx="5976664" cy="4464496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250704" cy="4525963"/>
          </a:xfrm>
        </p:spPr>
        <p:txBody>
          <a:bodyPr>
            <a:normAutofit/>
          </a:bodyPr>
          <a:lstStyle/>
          <a:p>
            <a:r>
              <a:rPr lang="en-US" sz="2400" dirty="0"/>
              <a:t>Flexible </a:t>
            </a:r>
            <a:br>
              <a:rPr lang="en-US" sz="2400" dirty="0"/>
            </a:br>
            <a:r>
              <a:rPr lang="en-US" sz="2400" dirty="0"/>
              <a:t>coupled </a:t>
            </a:r>
            <a:r>
              <a:rPr lang="en-US" sz="2400" dirty="0" smtClean="0"/>
              <a:t>tools </a:t>
            </a:r>
          </a:p>
          <a:p>
            <a:r>
              <a:rPr lang="en-US" sz="2400" dirty="0" smtClean="0"/>
              <a:t>Exchange formats to allow data interoperability</a:t>
            </a:r>
          </a:p>
          <a:p>
            <a:endParaRPr lang="en-US" sz="2400" dirty="0"/>
          </a:p>
        </p:txBody>
      </p:sp>
      <p:pic>
        <p:nvPicPr>
          <p:cNvPr id="8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226" y="5013176"/>
            <a:ext cx="1265372" cy="576064"/>
          </a:xfrm>
          <a:prstGeom prst="rect">
            <a:avLst/>
          </a:prstGeom>
          <a:ln>
            <a:noFill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3608" y="3861048"/>
            <a:ext cx="1702048" cy="1148882"/>
          </a:xfrm>
          <a:prstGeom prst="rect">
            <a:avLst/>
          </a:prstGeom>
          <a:ln>
            <a:noFill/>
          </a:ln>
        </p:spPr>
      </p:pic>
      <p:pic>
        <p:nvPicPr>
          <p:cNvPr id="10" name="Picture 9" descr="CertifyIt - Logo.JPG.jpe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132856"/>
            <a:ext cx="1794930" cy="720080"/>
          </a:xfrm>
          <a:prstGeom prst="rect">
            <a:avLst/>
          </a:prstGeom>
          <a:ln>
            <a:noFill/>
          </a:ln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68344" y="4077072"/>
            <a:ext cx="1346200" cy="660400"/>
          </a:xfrm>
          <a:prstGeom prst="rect">
            <a:avLst/>
          </a:prstGeom>
          <a:ln>
            <a:noFill/>
          </a:ln>
        </p:spPr>
      </p:pic>
      <p:sp>
        <p:nvSpPr>
          <p:cNvPr id="6" name="Oval 5"/>
          <p:cNvSpPr/>
          <p:nvPr/>
        </p:nvSpPr>
        <p:spPr>
          <a:xfrm>
            <a:off x="4932040" y="1700968"/>
            <a:ext cx="1440160" cy="1440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300192" y="3789040"/>
            <a:ext cx="1440160" cy="1440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851920" y="4149240"/>
            <a:ext cx="1440160" cy="1440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932040" y="2853096"/>
            <a:ext cx="1440160" cy="144000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 descr="RACOMAT Logo mit Text 01 1536px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5805264"/>
            <a:ext cx="2247738" cy="749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25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</p:bldLst>
  </p:timing>
</p:sld>
</file>

<file path=ppt/theme/theme1.xml><?xml version="1.0" encoding="utf-8"?>
<a:theme xmlns:a="http://schemas.openxmlformats.org/drawingml/2006/main" name="RASEN-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9237</TotalTime>
  <Words>333</Words>
  <Application>Microsoft Office PowerPoint</Application>
  <PresentationFormat>On-screen Show (4:3)</PresentationFormat>
  <Paragraphs>88</Paragraphs>
  <Slides>12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Tahoma</vt:lpstr>
      <vt:lpstr>Wingdings</vt:lpstr>
      <vt:lpstr>RASEN-PowerPoint_template</vt:lpstr>
      <vt:lpstr>Document</vt:lpstr>
      <vt:lpstr>The RASEN tool-supported method for risk-based security testing and compliance assessment</vt:lpstr>
      <vt:lpstr>RASEN method</vt:lpstr>
      <vt:lpstr>Security testing, risk &amp; compliance assessment</vt:lpstr>
      <vt:lpstr>Two entry points</vt:lpstr>
      <vt:lpstr>Different instantiation</vt:lpstr>
      <vt:lpstr>Risk-based security testing Integration with ISO 29119 </vt:lpstr>
      <vt:lpstr>Specified in detail</vt:lpstr>
      <vt:lpstr>Tool support</vt:lpstr>
      <vt:lpstr>RASEN toolbox</vt:lpstr>
      <vt:lpstr>RASEN XML-based exchange format</vt:lpstr>
      <vt:lpstr>RASEN method summary</vt:lpstr>
      <vt:lpstr>PowerPoint Presentation</vt:lpstr>
    </vt:vector>
  </TitlesOfParts>
  <Company>SINTEF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Bjørnar Solhaug</dc:creator>
  <cp:lastModifiedBy>Arthur Molnar</cp:lastModifiedBy>
  <cp:revision>230</cp:revision>
  <cp:lastPrinted>2013-02-08T10:04:52Z</cp:lastPrinted>
  <dcterms:created xsi:type="dcterms:W3CDTF">2012-11-07T07:38:51Z</dcterms:created>
  <dcterms:modified xsi:type="dcterms:W3CDTF">2014-11-05T10:30:45Z</dcterms:modified>
</cp:coreProperties>
</file>