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sldIdLst>
    <p:sldId id="257" r:id="rId2"/>
    <p:sldId id="320" r:id="rId3"/>
    <p:sldId id="321" r:id="rId4"/>
    <p:sldId id="322" r:id="rId5"/>
    <p:sldId id="324" r:id="rId6"/>
    <p:sldId id="325" r:id="rId7"/>
    <p:sldId id="328" r:id="rId8"/>
    <p:sldId id="326" r:id="rId9"/>
    <p:sldId id="323" r:id="rId10"/>
    <p:sldId id="327" r:id="rId11"/>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5563"/>
    <a:srgbClr val="3591A8"/>
    <a:srgbClr val="D1EBF1"/>
    <a:srgbClr val="2870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21" autoAdjust="0"/>
    <p:restoredTop sz="69749" autoAdjust="0"/>
  </p:normalViewPr>
  <p:slideViewPr>
    <p:cSldViewPr>
      <p:cViewPr>
        <p:scale>
          <a:sx n="66" d="100"/>
          <a:sy n="66" d="100"/>
        </p:scale>
        <p:origin x="-185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5F5212-27BD-4981-B94A-5916633D1AB8}" type="datetimeFigureOut">
              <a:rPr lang="en-GB" smtClean="0"/>
              <a:t>01/10/2014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B6142E-3A41-467A-863F-2AA114806F66}" type="slidenum">
              <a:rPr lang="en-GB" smtClean="0"/>
              <a:t>‹#›</a:t>
            </a:fld>
            <a:endParaRPr lang="en-GB"/>
          </a:p>
        </p:txBody>
      </p:sp>
    </p:spTree>
    <p:extLst>
      <p:ext uri="{BB962C8B-B14F-4D97-AF65-F5344CB8AC3E}">
        <p14:creationId xmlns:p14="http://schemas.microsoft.com/office/powerpoint/2010/main" val="3011188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In</a:t>
            </a:r>
            <a:r>
              <a:rPr lang="en-GB" baseline="0" dirty="0" smtClean="0"/>
              <a:t> this talk, we will answer the following questions:</a:t>
            </a:r>
          </a:p>
          <a:p>
            <a:endParaRPr lang="en-GB" dirty="0"/>
          </a:p>
        </p:txBody>
      </p:sp>
      <p:sp>
        <p:nvSpPr>
          <p:cNvPr id="4" name="Slide Number Placeholder 3"/>
          <p:cNvSpPr>
            <a:spLocks noGrp="1"/>
          </p:cNvSpPr>
          <p:nvPr>
            <p:ph type="sldNum" sz="quarter" idx="10"/>
          </p:nvPr>
        </p:nvSpPr>
        <p:spPr/>
        <p:txBody>
          <a:bodyPr/>
          <a:lstStyle/>
          <a:p>
            <a:fld id="{90B6142E-3A41-467A-863F-2AA114806F66}" type="slidenum">
              <a:rPr lang="en-GB" smtClean="0"/>
              <a:t>2</a:t>
            </a:fld>
            <a:endParaRPr lang="en-GB"/>
          </a:p>
        </p:txBody>
      </p:sp>
    </p:spTree>
    <p:extLst>
      <p:ext uri="{BB962C8B-B14F-4D97-AF65-F5344CB8AC3E}">
        <p14:creationId xmlns:p14="http://schemas.microsoft.com/office/powerpoint/2010/main" val="2957483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 A risk graph is a set of nodes and arrows/transitions. </a:t>
            </a:r>
          </a:p>
          <a:p>
            <a:r>
              <a:rPr lang="en-US" noProof="0" dirty="0" smtClean="0"/>
              <a:t>+ T</a:t>
            </a:r>
            <a:r>
              <a:rPr lang="en-US" baseline="0" noProof="0" dirty="0" smtClean="0"/>
              <a:t>he nodes represent events and the arrows represent causal relationships between events.</a:t>
            </a:r>
          </a:p>
          <a:p>
            <a:r>
              <a:rPr lang="en-US" baseline="0" noProof="0" dirty="0" smtClean="0"/>
              <a:t>+ Nodes may have likelihoods that specify how often events occur and consequences that specify the consequence if events occur.</a:t>
            </a:r>
          </a:p>
          <a:p>
            <a:r>
              <a:rPr lang="en-US" baseline="0" noProof="0" dirty="0" smtClean="0"/>
              <a:t>+ Nodes with likelihoods and consequences are considered as risks.</a:t>
            </a:r>
          </a:p>
          <a:p>
            <a:r>
              <a:rPr lang="en-US" baseline="0" noProof="0" dirty="0" smtClean="0"/>
              <a:t>+ Arrows may have conditional likelihoods.</a:t>
            </a:r>
          </a:p>
          <a:p>
            <a:r>
              <a:rPr lang="en-US" baseline="0" noProof="0" dirty="0" smtClean="0"/>
              <a:t>+ The diagram shown on the slide is a CORAS threat diagram. This can be seen as an instance of a risk graph.</a:t>
            </a:r>
          </a:p>
          <a:p>
            <a:endParaRPr lang="nb-NO" baseline="0" dirty="0" smtClean="0"/>
          </a:p>
          <a:p>
            <a:endParaRPr lang="nb-NO" baseline="0" dirty="0" smtClean="0"/>
          </a:p>
        </p:txBody>
      </p:sp>
      <p:sp>
        <p:nvSpPr>
          <p:cNvPr id="4" name="Slide Number Placeholder 3"/>
          <p:cNvSpPr>
            <a:spLocks noGrp="1"/>
          </p:cNvSpPr>
          <p:nvPr>
            <p:ph type="sldNum" sz="quarter" idx="10"/>
          </p:nvPr>
        </p:nvSpPr>
        <p:spPr/>
        <p:txBody>
          <a:bodyPr/>
          <a:lstStyle/>
          <a:p>
            <a:fld id="{90B6142E-3A41-467A-863F-2AA114806F66}" type="slidenum">
              <a:rPr lang="en-GB" smtClean="0"/>
              <a:t>3</a:t>
            </a:fld>
            <a:endParaRPr lang="en-GB"/>
          </a:p>
        </p:txBody>
      </p:sp>
    </p:spTree>
    <p:extLst>
      <p:ext uri="{BB962C8B-B14F-4D97-AF65-F5344CB8AC3E}">
        <p14:creationId xmlns:p14="http://schemas.microsoft.com/office/powerpoint/2010/main" val="3497273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 A risk graph can be seen as a</a:t>
            </a:r>
            <a:r>
              <a:rPr lang="en-US" baseline="0" noProof="0" dirty="0" smtClean="0"/>
              <a:t> set of statements about the world.</a:t>
            </a:r>
          </a:p>
          <a:p>
            <a:r>
              <a:rPr lang="en-US" baseline="0" noProof="0" dirty="0" smtClean="0"/>
              <a:t>+ Testing a risk graph corresponds to checking the degree to which these statements are true.</a:t>
            </a:r>
          </a:p>
          <a:p>
            <a:r>
              <a:rPr lang="en-US" baseline="0" noProof="0" dirty="0" smtClean="0"/>
              <a:t>+ Consequently, every statement X of a risk graph corresponds to a test procedure description of the form:</a:t>
            </a:r>
          </a:p>
          <a:p>
            <a:r>
              <a:rPr lang="en-US" baseline="0" noProof="0" dirty="0" smtClean="0"/>
              <a:t> "Check the degree to which X" is true, or just "Check X".</a:t>
            </a:r>
          </a:p>
          <a:p>
            <a:r>
              <a:rPr lang="en-US" baseline="0" noProof="0" dirty="0" smtClean="0"/>
              <a:t>+ There are three different kinds of statements which can be derived from a risk graph (show animation): Node Statements</a:t>
            </a:r>
          </a:p>
          <a:p>
            <a:r>
              <a:rPr lang="en-US" baseline="0" noProof="0" dirty="0" smtClean="0"/>
              <a:t> (statements derived from the nodes), Edge statements (statements derived from the edges), Path statements (statements derived from the paths).</a:t>
            </a:r>
          </a:p>
          <a:p>
            <a:endParaRPr lang="en-US" baseline="0" noProof="0" dirty="0" smtClean="0"/>
          </a:p>
          <a:p>
            <a:r>
              <a:rPr lang="en-US" baseline="0" noProof="0" dirty="0" smtClean="0"/>
              <a:t>+ We prefer to use the edges as the starting point for test procedure derivation</a:t>
            </a:r>
          </a:p>
          <a:p>
            <a:endParaRPr lang="nb-NO" dirty="0"/>
          </a:p>
        </p:txBody>
      </p:sp>
      <p:sp>
        <p:nvSpPr>
          <p:cNvPr id="4" name="Slide Number Placeholder 3"/>
          <p:cNvSpPr>
            <a:spLocks noGrp="1"/>
          </p:cNvSpPr>
          <p:nvPr>
            <p:ph type="sldNum" sz="quarter" idx="10"/>
          </p:nvPr>
        </p:nvSpPr>
        <p:spPr/>
        <p:txBody>
          <a:bodyPr/>
          <a:lstStyle/>
          <a:p>
            <a:fld id="{90B6142E-3A41-467A-863F-2AA114806F66}" type="slidenum">
              <a:rPr lang="en-GB" smtClean="0"/>
              <a:t>4</a:t>
            </a:fld>
            <a:endParaRPr lang="en-GB"/>
          </a:p>
        </p:txBody>
      </p:sp>
    </p:spTree>
    <p:extLst>
      <p:ext uri="{BB962C8B-B14F-4D97-AF65-F5344CB8AC3E}">
        <p14:creationId xmlns:p14="http://schemas.microsoft.com/office/powerpoint/2010/main" val="1231269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smtClean="0"/>
          </a:p>
          <a:p>
            <a:r>
              <a:rPr lang="en-US" noProof="0" dirty="0" smtClean="0"/>
              <a:t>+ This slide shows all the test procedures that have been derived from the edges of the previous</a:t>
            </a:r>
            <a:r>
              <a:rPr lang="en-US" baseline="0" noProof="0" dirty="0" smtClean="0"/>
              <a:t> diagram.</a:t>
            </a:r>
          </a:p>
          <a:p>
            <a:r>
              <a:rPr lang="en-US" baseline="0" noProof="0" dirty="0" smtClean="0"/>
              <a:t>+ These are all the potential test procedures of the risk graph.</a:t>
            </a:r>
          </a:p>
          <a:p>
            <a:r>
              <a:rPr lang="en-US" baseline="0" noProof="0" dirty="0" smtClean="0"/>
              <a:t>+ In practice, we may not have time to test all of these. We have therefore developed a technique for prioritizing these based on risk information.</a:t>
            </a:r>
            <a:endParaRPr lang="en-US" noProof="0" dirty="0"/>
          </a:p>
        </p:txBody>
      </p:sp>
      <p:sp>
        <p:nvSpPr>
          <p:cNvPr id="4" name="Slide Number Placeholder 3"/>
          <p:cNvSpPr>
            <a:spLocks noGrp="1"/>
          </p:cNvSpPr>
          <p:nvPr>
            <p:ph type="sldNum" sz="quarter" idx="10"/>
          </p:nvPr>
        </p:nvSpPr>
        <p:spPr/>
        <p:txBody>
          <a:bodyPr/>
          <a:lstStyle/>
          <a:p>
            <a:fld id="{90B6142E-3A41-467A-863F-2AA114806F66}" type="slidenum">
              <a:rPr lang="en-GB" smtClean="0"/>
              <a:t>5</a:t>
            </a:fld>
            <a:endParaRPr lang="en-GB"/>
          </a:p>
        </p:txBody>
      </p:sp>
    </p:spTree>
    <p:extLst>
      <p:ext uri="{BB962C8B-B14F-4D97-AF65-F5344CB8AC3E}">
        <p14:creationId xmlns:p14="http://schemas.microsoft.com/office/powerpoint/2010/main" val="1828925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 The priority of a given test procedure/edge</a:t>
            </a:r>
            <a:r>
              <a:rPr lang="en-US" baseline="0" noProof="0" dirty="0" smtClean="0"/>
              <a:t> is calculated by looking at how changes in the conditional likelihood of the edge will impact the risk values of the risk graph.</a:t>
            </a:r>
          </a:p>
          <a:p>
            <a:r>
              <a:rPr lang="en-US" noProof="0" dirty="0" smtClean="0"/>
              <a:t>+ W</a:t>
            </a:r>
            <a:r>
              <a:rPr lang="en-US" baseline="0" noProof="0" dirty="0" smtClean="0"/>
              <a:t>e assume that the likelihood values of the edge are given as confidence intervals.</a:t>
            </a:r>
          </a:p>
          <a:p>
            <a:r>
              <a:rPr lang="en-US" baseline="0" noProof="0" dirty="0" smtClean="0"/>
              <a:t>+ The intuition is that we think the actual likelihood is within the specified interval, but not outside the interval.</a:t>
            </a:r>
          </a:p>
          <a:p>
            <a:r>
              <a:rPr lang="en-US" baseline="0" noProof="0" dirty="0" smtClean="0"/>
              <a:t>+ We look attesting as a means of gaining new knowledge that allows us to estimate the confidence interval more precisely.</a:t>
            </a:r>
          </a:p>
          <a:p>
            <a:r>
              <a:rPr lang="en-US" baseline="0" noProof="0" dirty="0" smtClean="0"/>
              <a:t>+ If changes in the confidence interval of an edge has a big impact on the risk values of the risk graph, then the edge should be prioritized for testing.</a:t>
            </a:r>
          </a:p>
          <a:p>
            <a:endParaRPr lang="en-US" baseline="0" noProof="0" dirty="0" smtClean="0"/>
          </a:p>
          <a:p>
            <a:r>
              <a:rPr lang="en-US" baseline="0" noProof="0" dirty="0" smtClean="0"/>
              <a:t>+ For a given edge, the procedure for deriving its sensitivity score (which is used for prioritization) is as follows (</a:t>
            </a:r>
            <a:r>
              <a:rPr lang="en-GB" baseline="0" dirty="0" smtClean="0"/>
              <a:t>SHOW ANIMATON</a:t>
            </a:r>
            <a:r>
              <a:rPr lang="en-US" baseline="0" noProof="0" dirty="0" smtClean="0"/>
              <a:t>):</a:t>
            </a:r>
          </a:p>
          <a:p>
            <a:r>
              <a:rPr lang="en-US" baseline="0" noProof="0" dirty="0" smtClean="0"/>
              <a:t>++ Set the likelihood of the edge to its minimum likelihood value</a:t>
            </a:r>
          </a:p>
          <a:p>
            <a:r>
              <a:rPr lang="en-US" baseline="0" noProof="0" dirty="0" smtClean="0"/>
              <a:t>++ Recalculate the likelihood values of the risks in the risk graph. Call the new risk values the min risk values.</a:t>
            </a:r>
          </a:p>
          <a:p>
            <a:r>
              <a:rPr lang="en-US" baseline="0" noProof="0" dirty="0" smtClean="0"/>
              <a:t>++ Set the likelihood of the edge to its maximum likelihood value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noProof="0" dirty="0" smtClean="0"/>
              <a:t>++ Recalculate the likelihood values of the risks in the risk graph. Call the new risk values the max risk values.</a:t>
            </a:r>
          </a:p>
          <a:p>
            <a:r>
              <a:rPr lang="en-US" baseline="0" noProof="0" dirty="0" smtClean="0"/>
              <a:t>++ Calculate the difference between the min and max risk values.</a:t>
            </a:r>
          </a:p>
          <a:p>
            <a:r>
              <a:rPr lang="en-US" baseline="0" noProof="0" dirty="0" smtClean="0"/>
              <a:t>+ This distance is called Sensitivity, and the higher it is, the higher the priority of the edge.</a:t>
            </a:r>
          </a:p>
          <a:p>
            <a:r>
              <a:rPr lang="en-US" baseline="0" noProof="0" dirty="0" smtClean="0"/>
              <a:t>  </a:t>
            </a:r>
          </a:p>
        </p:txBody>
      </p:sp>
      <p:sp>
        <p:nvSpPr>
          <p:cNvPr id="4" name="Slide Number Placeholder 3"/>
          <p:cNvSpPr>
            <a:spLocks noGrp="1"/>
          </p:cNvSpPr>
          <p:nvPr>
            <p:ph type="sldNum" sz="quarter" idx="10"/>
          </p:nvPr>
        </p:nvSpPr>
        <p:spPr/>
        <p:txBody>
          <a:bodyPr/>
          <a:lstStyle/>
          <a:p>
            <a:fld id="{90B6142E-3A41-467A-863F-2AA114806F66}" type="slidenum">
              <a:rPr lang="en-GB" smtClean="0"/>
              <a:t>6</a:t>
            </a:fld>
            <a:endParaRPr lang="en-GB"/>
          </a:p>
        </p:txBody>
      </p:sp>
    </p:spTree>
    <p:extLst>
      <p:ext uri="{BB962C8B-B14F-4D97-AF65-F5344CB8AC3E}">
        <p14:creationId xmlns:p14="http://schemas.microsoft.com/office/powerpoint/2010/main" val="1231269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We now have a</a:t>
            </a:r>
            <a:r>
              <a:rPr lang="en-GB" baseline="0" dirty="0" smtClean="0"/>
              <a:t> way of calculating the sensitivity of each test procedure (SHOW ANIMATION)</a:t>
            </a:r>
          </a:p>
          <a:p>
            <a:r>
              <a:rPr lang="en-GB" baseline="0" dirty="0" smtClean="0"/>
              <a:t>+ The sensitivity score is used to order the test procedures in a prioritized list.</a:t>
            </a:r>
          </a:p>
          <a:p>
            <a:r>
              <a:rPr lang="en-GB" baseline="0" dirty="0" smtClean="0"/>
              <a:t>+ Since we may not have to test all the test procedures, the question is still which of these test procedures should we test if we don’t have time to test all of them?</a:t>
            </a:r>
          </a:p>
          <a:p>
            <a:r>
              <a:rPr lang="en-GB" baseline="0" dirty="0" smtClean="0"/>
              <a:t>+ To answer this question, we need to know how much effort we have available for testing, and we need to know how much effort it would take to implement and execute each test procedure.</a:t>
            </a:r>
          </a:p>
        </p:txBody>
      </p:sp>
      <p:sp>
        <p:nvSpPr>
          <p:cNvPr id="4" name="Slide Number Placeholder 3"/>
          <p:cNvSpPr>
            <a:spLocks noGrp="1"/>
          </p:cNvSpPr>
          <p:nvPr>
            <p:ph type="sldNum" sz="quarter" idx="10"/>
          </p:nvPr>
        </p:nvSpPr>
        <p:spPr/>
        <p:txBody>
          <a:bodyPr/>
          <a:lstStyle/>
          <a:p>
            <a:fld id="{90B6142E-3A41-467A-863F-2AA114806F66}" type="slidenum">
              <a:rPr lang="en-GB" smtClean="0"/>
              <a:t>7</a:t>
            </a:fld>
            <a:endParaRPr lang="en-GB"/>
          </a:p>
        </p:txBody>
      </p:sp>
    </p:spTree>
    <p:extLst>
      <p:ext uri="{BB962C8B-B14F-4D97-AF65-F5344CB8AC3E}">
        <p14:creationId xmlns:p14="http://schemas.microsoft.com/office/powerpoint/2010/main" val="1282193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To indicate how much effort it would take to implement</a:t>
            </a:r>
            <a:r>
              <a:rPr lang="en-GB" baseline="0" dirty="0" smtClean="0"/>
              <a:t> and execute each test procedure, we annotate the edges the risk graph with effort annotations (SHOW ANIMATON).</a:t>
            </a:r>
          </a:p>
          <a:p>
            <a:r>
              <a:rPr lang="en-GB" baseline="0" dirty="0" smtClean="0"/>
              <a:t>+ Edges that are not given effort annotations are assumed to by out of scope of the testing given the tools and resources available for testing.</a:t>
            </a:r>
          </a:p>
          <a:p>
            <a:endParaRPr lang="en-GB" dirty="0"/>
          </a:p>
        </p:txBody>
      </p:sp>
      <p:sp>
        <p:nvSpPr>
          <p:cNvPr id="4" name="Slide Number Placeholder 3"/>
          <p:cNvSpPr>
            <a:spLocks noGrp="1"/>
          </p:cNvSpPr>
          <p:nvPr>
            <p:ph type="sldNum" sz="quarter" idx="10"/>
          </p:nvPr>
        </p:nvSpPr>
        <p:spPr/>
        <p:txBody>
          <a:bodyPr/>
          <a:lstStyle/>
          <a:p>
            <a:fld id="{90B6142E-3A41-467A-863F-2AA114806F66}" type="slidenum">
              <a:rPr lang="en-GB" smtClean="0"/>
              <a:t>8</a:t>
            </a:fld>
            <a:endParaRPr lang="en-GB"/>
          </a:p>
        </p:txBody>
      </p:sp>
    </p:spTree>
    <p:extLst>
      <p:ext uri="{BB962C8B-B14F-4D97-AF65-F5344CB8AC3E}">
        <p14:creationId xmlns:p14="http://schemas.microsoft.com/office/powerpoint/2010/main" val="697647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a:r>
            <a:r>
              <a:rPr lang="en-GB" baseline="0" dirty="0" smtClean="0"/>
              <a:t> Given effort estimates for each edge, and an estimate of the maximum time available for testing, we can calculate the optimal test selection.</a:t>
            </a:r>
          </a:p>
          <a:p>
            <a:r>
              <a:rPr lang="en-GB" baseline="0" dirty="0" smtClean="0"/>
              <a:t>+ We say that a </a:t>
            </a:r>
            <a:r>
              <a:rPr lang="en-GB" i="1" baseline="0" dirty="0" smtClean="0"/>
              <a:t>valid</a:t>
            </a:r>
            <a:r>
              <a:rPr lang="en-GB" baseline="0" dirty="0" smtClean="0"/>
              <a:t>  test procedure selection is a subset of set of all potential test procedures satisfying the condition that its total effort (obtained by summing the effort values of all its test procedures) is below the maximum available effort</a:t>
            </a:r>
          </a:p>
          <a:p>
            <a:r>
              <a:rPr lang="en-GB" baseline="0" dirty="0" smtClean="0"/>
              <a:t>+ An </a:t>
            </a:r>
            <a:r>
              <a:rPr lang="en-GB" i="1" baseline="0" dirty="0" smtClean="0"/>
              <a:t>optimal  </a:t>
            </a:r>
            <a:r>
              <a:rPr lang="en-GB" b="0" i="0" baseline="0" dirty="0" smtClean="0"/>
              <a:t>procedure selection is defined as a valid test procedure selection satisfying the condition that there are no other valid test procedure selections that have a higher sensitivity score (obtained by summing all the sensitivity of the selection)</a:t>
            </a:r>
          </a:p>
          <a:p>
            <a:endParaRPr lang="en-GB" b="0" i="0" baseline="0" dirty="0" smtClean="0"/>
          </a:p>
          <a:p>
            <a:r>
              <a:rPr lang="en-GB" b="0" i="0" baseline="0" dirty="0" smtClean="0"/>
              <a:t>+ If we assume that we have a maximum of four days available for testing, then the optimal test procedure selection of the example with be the test procedures with priority 1 and 4 (SHOW ANIMATION)</a:t>
            </a:r>
            <a:endParaRPr lang="en-GB" baseline="0" dirty="0" smtClean="0"/>
          </a:p>
        </p:txBody>
      </p:sp>
      <p:sp>
        <p:nvSpPr>
          <p:cNvPr id="4" name="Slide Number Placeholder 3"/>
          <p:cNvSpPr>
            <a:spLocks noGrp="1"/>
          </p:cNvSpPr>
          <p:nvPr>
            <p:ph type="sldNum" sz="quarter" idx="10"/>
          </p:nvPr>
        </p:nvSpPr>
        <p:spPr/>
        <p:txBody>
          <a:bodyPr/>
          <a:lstStyle/>
          <a:p>
            <a:fld id="{90B6142E-3A41-467A-863F-2AA114806F66}" type="slidenum">
              <a:rPr lang="en-GB" smtClean="0"/>
              <a:t>9</a:t>
            </a:fld>
            <a:endParaRPr lang="en-GB"/>
          </a:p>
        </p:txBody>
      </p:sp>
    </p:spTree>
    <p:extLst>
      <p:ext uri="{BB962C8B-B14F-4D97-AF65-F5344CB8AC3E}">
        <p14:creationId xmlns:p14="http://schemas.microsoft.com/office/powerpoint/2010/main" val="22826936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2699792" cy="6858000"/>
          </a:xfrm>
          <a:prstGeom prst="rect">
            <a:avLst/>
          </a:prstGeom>
          <a:solidFill>
            <a:srgbClr val="D1EB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2771799" y="2420888"/>
            <a:ext cx="6120682" cy="1512168"/>
          </a:xfrm>
        </p:spPr>
        <p:txBody>
          <a:bodyPr/>
          <a:lstStyle>
            <a:lvl1pPr algn="ctr">
              <a:defRPr>
                <a:solidFill>
                  <a:srgbClr val="1F5563"/>
                </a:solidFill>
                <a:latin typeface="Arial" pitchFamily="34" charset="0"/>
                <a:cs typeface="Arial"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89756" y="2420888"/>
            <a:ext cx="2520280" cy="1512168"/>
          </a:xfrm>
        </p:spPr>
        <p:txBody>
          <a:bodyPr>
            <a:normAutofit/>
          </a:bodyPr>
          <a:lstStyle>
            <a:lvl1pPr marL="0" indent="0" algn="ctr">
              <a:buNone/>
              <a:defRPr sz="2800">
                <a:solidFill>
                  <a:srgbClr val="1F5563"/>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14" name="Text Placeholder 13"/>
          <p:cNvSpPr>
            <a:spLocks noGrp="1"/>
          </p:cNvSpPr>
          <p:nvPr>
            <p:ph type="body" sz="quarter" idx="11"/>
          </p:nvPr>
        </p:nvSpPr>
        <p:spPr>
          <a:xfrm>
            <a:off x="2771799" y="4077072"/>
            <a:ext cx="6120681" cy="1296143"/>
          </a:xfrm>
        </p:spPr>
        <p:txBody>
          <a:bodyPr anchor="ctr">
            <a:normAutofit/>
          </a:bodyPr>
          <a:lstStyle>
            <a:lvl1pPr marL="0" indent="0" algn="ctr">
              <a:buNone/>
              <a:defRPr sz="2800">
                <a:solidFill>
                  <a:srgbClr val="1F5563"/>
                </a:solidFill>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Click to edit Master text styles</a:t>
            </a:r>
          </a:p>
        </p:txBody>
      </p:sp>
      <p:sp>
        <p:nvSpPr>
          <p:cNvPr id="5" name="Footer Placeholder 4"/>
          <p:cNvSpPr>
            <a:spLocks noGrp="1"/>
          </p:cNvSpPr>
          <p:nvPr>
            <p:ph type="ftr" sz="quarter" idx="13"/>
          </p:nvPr>
        </p:nvSpPr>
        <p:spPr/>
        <p:txBody>
          <a:bodyPr/>
          <a:lstStyle/>
          <a:p>
            <a:r>
              <a:rPr lang="en-GB" smtClean="0"/>
              <a:t>RASEN - 316853</a:t>
            </a:r>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43139" y="345400"/>
            <a:ext cx="6350527" cy="1571432"/>
          </a:xfrm>
          <a:prstGeom prst="rect">
            <a:avLst/>
          </a:prstGeom>
        </p:spPr>
      </p:pic>
      <p:sp>
        <p:nvSpPr>
          <p:cNvPr id="4" name="Rectangle 3"/>
          <p:cNvSpPr/>
          <p:nvPr userDrawn="1"/>
        </p:nvSpPr>
        <p:spPr>
          <a:xfrm>
            <a:off x="8279904" y="6402426"/>
            <a:ext cx="864096" cy="455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77998" y="5636293"/>
            <a:ext cx="1358498" cy="1105074"/>
          </a:xfrm>
          <a:prstGeom prst="rect">
            <a:avLst/>
          </a:prstGeom>
        </p:spPr>
      </p:pic>
    </p:spTree>
    <p:extLst>
      <p:ext uri="{BB962C8B-B14F-4D97-AF65-F5344CB8AC3E}">
        <p14:creationId xmlns:p14="http://schemas.microsoft.com/office/powerpoint/2010/main" val="314385195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Footer Placeholder 4"/>
          <p:cNvSpPr>
            <a:spLocks noGrp="1"/>
          </p:cNvSpPr>
          <p:nvPr>
            <p:ph type="ftr" sz="quarter" idx="11"/>
          </p:nvPr>
        </p:nvSpPr>
        <p:spPr/>
        <p:txBody>
          <a:bodyPr/>
          <a:lstStyle/>
          <a:p>
            <a:r>
              <a:rPr lang="en-GB" smtClean="0"/>
              <a:t>RASEN - 316853</a:t>
            </a:r>
            <a:endParaRPr lang="en-GB"/>
          </a:p>
        </p:txBody>
      </p:sp>
      <p:sp>
        <p:nvSpPr>
          <p:cNvPr id="6" name="Slide Number Placeholder 5"/>
          <p:cNvSpPr>
            <a:spLocks noGrp="1"/>
          </p:cNvSpPr>
          <p:nvPr>
            <p:ph type="sldNum" sz="quarter" idx="12"/>
          </p:nvPr>
        </p:nvSpPr>
        <p:spPr/>
        <p:txBody>
          <a:bodyPr/>
          <a:lstStyle/>
          <a:p>
            <a:fld id="{EFB61608-4E9F-486A-935F-E5F8E15F0A44}" type="slidenum">
              <a:rPr lang="en-GB" smtClean="0"/>
              <a:t>‹#›</a:t>
            </a:fld>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68344" y="368287"/>
            <a:ext cx="1018456" cy="828465"/>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543" y="6237312"/>
            <a:ext cx="2011665" cy="478889"/>
          </a:xfrm>
          <a:prstGeom prst="rect">
            <a:avLst/>
          </a:prstGeom>
        </p:spPr>
      </p:pic>
      <p:sp>
        <p:nvSpPr>
          <p:cNvPr id="9" name="Rectangle 8"/>
          <p:cNvSpPr/>
          <p:nvPr userDrawn="1"/>
        </p:nvSpPr>
        <p:spPr>
          <a:xfrm>
            <a:off x="457200" y="1412776"/>
            <a:ext cx="8229600" cy="72008"/>
          </a:xfrm>
          <a:prstGeom prst="rect">
            <a:avLst/>
          </a:prstGeom>
          <a:solidFill>
            <a:srgbClr val="1F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1940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35080" cy="1066130"/>
          </a:xfrm>
        </p:spPr>
        <p:txBody>
          <a:bodyPr/>
          <a:lstStyle/>
          <a:p>
            <a:r>
              <a:rPr lang="en-US"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Rectangle 7"/>
          <p:cNvSpPr/>
          <p:nvPr userDrawn="1"/>
        </p:nvSpPr>
        <p:spPr>
          <a:xfrm>
            <a:off x="457200" y="1412776"/>
            <a:ext cx="8229600" cy="72008"/>
          </a:xfrm>
          <a:prstGeom prst="rect">
            <a:avLst/>
          </a:prstGeom>
          <a:solidFill>
            <a:srgbClr val="1F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ooter Placeholder 12"/>
          <p:cNvSpPr>
            <a:spLocks noGrp="1"/>
          </p:cNvSpPr>
          <p:nvPr>
            <p:ph type="ftr" sz="quarter" idx="11"/>
          </p:nvPr>
        </p:nvSpPr>
        <p:spPr/>
        <p:txBody>
          <a:bodyPr/>
          <a:lstStyle/>
          <a:p>
            <a:r>
              <a:rPr lang="en-GB" smtClean="0"/>
              <a:t>RASEN - 316853</a:t>
            </a:r>
            <a:endParaRPr lang="en-GB" dirty="0"/>
          </a:p>
        </p:txBody>
      </p:sp>
      <p:sp>
        <p:nvSpPr>
          <p:cNvPr id="14" name="Slide Number Placeholder 13"/>
          <p:cNvSpPr>
            <a:spLocks noGrp="1"/>
          </p:cNvSpPr>
          <p:nvPr>
            <p:ph type="sldNum" sz="quarter" idx="12"/>
          </p:nvPr>
        </p:nvSpPr>
        <p:spPr/>
        <p:txBody>
          <a:bodyPr/>
          <a:lstStyle/>
          <a:p>
            <a:fld id="{EFB61608-4E9F-486A-935F-E5F8E15F0A44}" type="slidenum">
              <a:rPr lang="en-GB" smtClean="0"/>
              <a:pPr/>
              <a:t>‹#›</a:t>
            </a:fld>
            <a:endParaRPr lang="en-GB"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68344" y="368287"/>
            <a:ext cx="1018456" cy="828465"/>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543" y="6237312"/>
            <a:ext cx="2011665" cy="478889"/>
          </a:xfrm>
          <a:prstGeom prst="rect">
            <a:avLst/>
          </a:prstGeom>
        </p:spPr>
      </p:pic>
    </p:spTree>
    <p:extLst>
      <p:ext uri="{BB962C8B-B14F-4D97-AF65-F5344CB8AC3E}">
        <p14:creationId xmlns:p14="http://schemas.microsoft.com/office/powerpoint/2010/main" val="1629795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normAutofit/>
          </a:bodyPr>
          <a:lstStyle>
            <a:lvl1pPr algn="l">
              <a:defRPr sz="3200" b="0" cap="all">
                <a:solidFill>
                  <a:srgbClr val="1F5563"/>
                </a:solidFill>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3591A8"/>
                </a:solidFill>
                <a:latin typeface="Arial" pitchFamily="34" charset="0"/>
                <a:cs typeface="Arial"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r>
              <a:rPr lang="en-GB" dirty="0" smtClean="0"/>
              <a:t>RASEN - 316853</a:t>
            </a:r>
            <a:endParaRPr lang="en-GB" dirty="0"/>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EFB61608-4E9F-486A-935F-E5F8E15F0A44}" type="slidenum">
              <a:rPr lang="en-GB" smtClean="0"/>
              <a:pPr/>
              <a:t>‹#›</a:t>
            </a:fld>
            <a:endParaRPr lang="en-GB"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543" y="6237312"/>
            <a:ext cx="2011665" cy="478889"/>
          </a:xfrm>
          <a:prstGeom prst="rect">
            <a:avLst/>
          </a:prstGeom>
        </p:spPr>
      </p:pic>
    </p:spTree>
    <p:extLst>
      <p:ext uri="{BB962C8B-B14F-4D97-AF65-F5344CB8AC3E}">
        <p14:creationId xmlns:p14="http://schemas.microsoft.com/office/powerpoint/2010/main" val="1757293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Footer Placeholder 5"/>
          <p:cNvSpPr>
            <a:spLocks noGrp="1"/>
          </p:cNvSpPr>
          <p:nvPr>
            <p:ph type="ftr" sz="quarter" idx="11"/>
          </p:nvPr>
        </p:nvSpPr>
        <p:spPr/>
        <p:txBody>
          <a:bodyPr/>
          <a:lstStyle/>
          <a:p>
            <a:r>
              <a:rPr lang="en-GB" smtClean="0"/>
              <a:t>RASEN - 316853</a:t>
            </a:r>
            <a:endParaRPr lang="en-GB"/>
          </a:p>
        </p:txBody>
      </p:sp>
      <p:sp>
        <p:nvSpPr>
          <p:cNvPr id="7" name="Slide Number Placeholder 6"/>
          <p:cNvSpPr>
            <a:spLocks noGrp="1"/>
          </p:cNvSpPr>
          <p:nvPr>
            <p:ph type="sldNum" sz="quarter" idx="12"/>
          </p:nvPr>
        </p:nvSpPr>
        <p:spPr/>
        <p:txBody>
          <a:bodyPr/>
          <a:lstStyle/>
          <a:p>
            <a:fld id="{EFB61608-4E9F-486A-935F-E5F8E15F0A44}" type="slidenum">
              <a:rPr lang="en-GB" smtClean="0"/>
              <a:t>‹#›</a:t>
            </a:fld>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68344" y="368287"/>
            <a:ext cx="1018456" cy="828465"/>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543" y="6237312"/>
            <a:ext cx="2011665" cy="478889"/>
          </a:xfrm>
          <a:prstGeom prst="rect">
            <a:avLst/>
          </a:prstGeom>
        </p:spPr>
      </p:pic>
      <p:sp>
        <p:nvSpPr>
          <p:cNvPr id="10" name="Rectangle 9"/>
          <p:cNvSpPr/>
          <p:nvPr userDrawn="1"/>
        </p:nvSpPr>
        <p:spPr>
          <a:xfrm>
            <a:off x="457200" y="1412776"/>
            <a:ext cx="8229600" cy="72008"/>
          </a:xfrm>
          <a:prstGeom prst="rect">
            <a:avLst/>
          </a:prstGeom>
          <a:solidFill>
            <a:srgbClr val="1F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02673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sz="2000" b="1">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Footer Placeholder 7"/>
          <p:cNvSpPr>
            <a:spLocks noGrp="1"/>
          </p:cNvSpPr>
          <p:nvPr>
            <p:ph type="ftr" sz="quarter" idx="11"/>
          </p:nvPr>
        </p:nvSpPr>
        <p:spPr/>
        <p:txBody>
          <a:bodyPr/>
          <a:lstStyle/>
          <a:p>
            <a:r>
              <a:rPr lang="en-GB" smtClean="0"/>
              <a:t>RASEN - 316853</a:t>
            </a:r>
            <a:endParaRPr lang="en-GB"/>
          </a:p>
        </p:txBody>
      </p:sp>
      <p:sp>
        <p:nvSpPr>
          <p:cNvPr id="9" name="Slide Number Placeholder 8"/>
          <p:cNvSpPr>
            <a:spLocks noGrp="1"/>
          </p:cNvSpPr>
          <p:nvPr>
            <p:ph type="sldNum" sz="quarter" idx="12"/>
          </p:nvPr>
        </p:nvSpPr>
        <p:spPr/>
        <p:txBody>
          <a:bodyPr/>
          <a:lstStyle/>
          <a:p>
            <a:fld id="{EFB61608-4E9F-486A-935F-E5F8E15F0A44}" type="slidenum">
              <a:rPr lang="en-GB" smtClean="0"/>
              <a:t>‹#›</a:t>
            </a:fld>
            <a:endParaRPr lang="en-GB"/>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68344" y="368287"/>
            <a:ext cx="1018456" cy="828465"/>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543" y="6237312"/>
            <a:ext cx="2011665" cy="478889"/>
          </a:xfrm>
          <a:prstGeom prst="rect">
            <a:avLst/>
          </a:prstGeom>
        </p:spPr>
      </p:pic>
      <p:sp>
        <p:nvSpPr>
          <p:cNvPr id="12" name="Rectangle 11"/>
          <p:cNvSpPr/>
          <p:nvPr userDrawn="1"/>
        </p:nvSpPr>
        <p:spPr>
          <a:xfrm>
            <a:off x="457200" y="1412776"/>
            <a:ext cx="8229600" cy="72008"/>
          </a:xfrm>
          <a:prstGeom prst="rect">
            <a:avLst/>
          </a:prstGeom>
          <a:solidFill>
            <a:srgbClr val="1F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5775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4" name="Footer Placeholder 3"/>
          <p:cNvSpPr>
            <a:spLocks noGrp="1"/>
          </p:cNvSpPr>
          <p:nvPr>
            <p:ph type="ftr" sz="quarter" idx="11"/>
          </p:nvPr>
        </p:nvSpPr>
        <p:spPr/>
        <p:txBody>
          <a:bodyPr/>
          <a:lstStyle/>
          <a:p>
            <a:r>
              <a:rPr lang="en-GB" smtClean="0"/>
              <a:t>RASEN - 316853</a:t>
            </a:r>
            <a:endParaRPr lang="en-GB"/>
          </a:p>
        </p:txBody>
      </p:sp>
      <p:sp>
        <p:nvSpPr>
          <p:cNvPr id="5" name="Slide Number Placeholder 4"/>
          <p:cNvSpPr>
            <a:spLocks noGrp="1"/>
          </p:cNvSpPr>
          <p:nvPr>
            <p:ph type="sldNum" sz="quarter" idx="12"/>
          </p:nvPr>
        </p:nvSpPr>
        <p:spPr/>
        <p:txBody>
          <a:bodyPr/>
          <a:lstStyle/>
          <a:p>
            <a:fld id="{EFB61608-4E9F-486A-935F-E5F8E15F0A44}"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68344" y="368287"/>
            <a:ext cx="1018456" cy="828465"/>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543" y="6237312"/>
            <a:ext cx="2011665" cy="478889"/>
          </a:xfrm>
          <a:prstGeom prst="rect">
            <a:avLst/>
          </a:prstGeom>
        </p:spPr>
      </p:pic>
      <p:sp>
        <p:nvSpPr>
          <p:cNvPr id="8" name="Rectangle 7"/>
          <p:cNvSpPr/>
          <p:nvPr userDrawn="1"/>
        </p:nvSpPr>
        <p:spPr>
          <a:xfrm>
            <a:off x="457200" y="1412776"/>
            <a:ext cx="8229600" cy="72008"/>
          </a:xfrm>
          <a:prstGeom prst="rect">
            <a:avLst/>
          </a:prstGeom>
          <a:solidFill>
            <a:srgbClr val="1F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41954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smtClean="0"/>
              <a:t>RASEN - 316853</a:t>
            </a:r>
            <a:endParaRPr lang="en-GB"/>
          </a:p>
        </p:txBody>
      </p:sp>
      <p:sp>
        <p:nvSpPr>
          <p:cNvPr id="4" name="Slide Number Placeholder 3"/>
          <p:cNvSpPr>
            <a:spLocks noGrp="1"/>
          </p:cNvSpPr>
          <p:nvPr>
            <p:ph type="sldNum" sz="quarter" idx="12"/>
          </p:nvPr>
        </p:nvSpPr>
        <p:spPr/>
        <p:txBody>
          <a:bodyPr/>
          <a:lstStyle/>
          <a:p>
            <a:fld id="{EFB61608-4E9F-486A-935F-E5F8E15F0A44}" type="slidenum">
              <a:rPr lang="en-GB" smtClean="0"/>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68344" y="368287"/>
            <a:ext cx="1018456" cy="82846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543" y="6237312"/>
            <a:ext cx="2011665" cy="478889"/>
          </a:xfrm>
          <a:prstGeom prst="rect">
            <a:avLst/>
          </a:prstGeom>
        </p:spPr>
      </p:pic>
    </p:spTree>
    <p:extLst>
      <p:ext uri="{BB962C8B-B14F-4D97-AF65-F5344CB8AC3E}">
        <p14:creationId xmlns:p14="http://schemas.microsoft.com/office/powerpoint/2010/main" val="2562398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7544" y="1556792"/>
            <a:ext cx="3008313" cy="792088"/>
          </a:xfrm>
        </p:spPr>
        <p:txBody>
          <a:bodyPr anchor="b"/>
          <a:lstStyle>
            <a:lvl1pPr algn="l">
              <a:defRPr sz="2000" b="1"/>
            </a:lvl1pPr>
          </a:lstStyle>
          <a:p>
            <a:r>
              <a:rPr lang="en-US" smtClean="0"/>
              <a:t>Click to edit Master title style</a:t>
            </a:r>
            <a:endParaRPr lang="en-GB" dirty="0"/>
          </a:p>
        </p:txBody>
      </p:sp>
      <p:sp>
        <p:nvSpPr>
          <p:cNvPr id="3" name="Content Placeholder 2"/>
          <p:cNvSpPr>
            <a:spLocks noGrp="1"/>
          </p:cNvSpPr>
          <p:nvPr>
            <p:ph idx="1"/>
          </p:nvPr>
        </p:nvSpPr>
        <p:spPr>
          <a:xfrm>
            <a:off x="3575050" y="1556792"/>
            <a:ext cx="5111750" cy="4569371"/>
          </a:xfrm>
        </p:spPr>
        <p:txBody>
          <a:bodyPr/>
          <a:lstStyle>
            <a:lvl1pPr>
              <a:defRPr sz="3200">
                <a:latin typeface="Arial" pitchFamily="34" charset="0"/>
                <a:cs typeface="Arial" pitchFamily="34" charset="0"/>
              </a:defRPr>
            </a:lvl1pPr>
            <a:lvl2pPr>
              <a:defRPr sz="2800">
                <a:latin typeface="Arial" pitchFamily="34" charset="0"/>
                <a:cs typeface="Arial" pitchFamily="34" charset="0"/>
              </a:defRPr>
            </a:lvl2pPr>
            <a:lvl3pPr>
              <a:defRPr sz="24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0" y="2492896"/>
            <a:ext cx="3008313" cy="3633267"/>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GB" smtClean="0"/>
              <a:t>RASEN - 316853</a:t>
            </a:r>
            <a:endParaRPr lang="en-GB"/>
          </a:p>
        </p:txBody>
      </p:sp>
      <p:sp>
        <p:nvSpPr>
          <p:cNvPr id="7" name="Slide Number Placeholder 6"/>
          <p:cNvSpPr>
            <a:spLocks noGrp="1"/>
          </p:cNvSpPr>
          <p:nvPr>
            <p:ph type="sldNum" sz="quarter" idx="12"/>
          </p:nvPr>
        </p:nvSpPr>
        <p:spPr/>
        <p:txBody>
          <a:bodyPr/>
          <a:lstStyle/>
          <a:p>
            <a:fld id="{EFB61608-4E9F-486A-935F-E5F8E15F0A44}" type="slidenum">
              <a:rPr lang="en-GB" smtClean="0"/>
              <a:t>‹#›</a:t>
            </a:fld>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68344" y="368287"/>
            <a:ext cx="1018456" cy="828465"/>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543" y="6237312"/>
            <a:ext cx="2011665" cy="478889"/>
          </a:xfrm>
          <a:prstGeom prst="rect">
            <a:avLst/>
          </a:prstGeom>
        </p:spPr>
      </p:pic>
      <p:sp>
        <p:nvSpPr>
          <p:cNvPr id="10" name="Rectangle 9"/>
          <p:cNvSpPr/>
          <p:nvPr userDrawn="1"/>
        </p:nvSpPr>
        <p:spPr>
          <a:xfrm>
            <a:off x="457200" y="1412776"/>
            <a:ext cx="8229600" cy="72008"/>
          </a:xfrm>
          <a:prstGeom prst="rect">
            <a:avLst/>
          </a:prstGeom>
          <a:solidFill>
            <a:srgbClr val="1F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33662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18048" y="4800600"/>
            <a:ext cx="5486400" cy="566738"/>
          </a:xfrm>
        </p:spPr>
        <p:txBody>
          <a:bodyPr anchor="b"/>
          <a:lstStyle>
            <a:lvl1pPr algn="l">
              <a:defRPr sz="2000" b="1">
                <a:solidFill>
                  <a:srgbClr val="1F5563"/>
                </a:solidFill>
              </a:defRPr>
            </a:lvl1pPr>
          </a:lstStyle>
          <a:p>
            <a:r>
              <a:rPr lang="en-US" smtClean="0"/>
              <a:t>Click to edit Master title style</a:t>
            </a:r>
            <a:endParaRPr lang="en-GB" dirty="0"/>
          </a:p>
        </p:txBody>
      </p:sp>
      <p:sp>
        <p:nvSpPr>
          <p:cNvPr id="3" name="Picture Placeholder 2"/>
          <p:cNvSpPr>
            <a:spLocks noGrp="1"/>
          </p:cNvSpPr>
          <p:nvPr>
            <p:ph type="pic" idx="1"/>
          </p:nvPr>
        </p:nvSpPr>
        <p:spPr>
          <a:xfrm>
            <a:off x="3118048" y="1916832"/>
            <a:ext cx="5486400" cy="2810742"/>
          </a:xfrm>
        </p:spPr>
        <p:txBody>
          <a:bodyPr/>
          <a:lstStyle>
            <a:lvl1pPr marL="0" indent="0">
              <a:buNone/>
              <a:defRPr sz="3200">
                <a:solidFill>
                  <a:srgbClr val="1F556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3118048" y="5367338"/>
            <a:ext cx="5486400" cy="804862"/>
          </a:xfrm>
        </p:spPr>
        <p:txBody>
          <a:bodyPr/>
          <a:lstStyle>
            <a:lvl1pPr marL="0" indent="0">
              <a:buNone/>
              <a:defRPr sz="1400">
                <a:solidFill>
                  <a:srgbClr val="1F5563"/>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AF18EDED-39B0-4550-BC6C-D5B16079638E}" type="datetime1">
              <a:rPr lang="en-GB" smtClean="0"/>
              <a:t>01/10/2014</a:t>
            </a:fld>
            <a:endParaRPr lang="en-GB"/>
          </a:p>
        </p:txBody>
      </p:sp>
      <p:sp>
        <p:nvSpPr>
          <p:cNvPr id="6" name="Footer Placeholder 5"/>
          <p:cNvSpPr>
            <a:spLocks noGrp="1"/>
          </p:cNvSpPr>
          <p:nvPr>
            <p:ph type="ftr" sz="quarter" idx="11"/>
          </p:nvPr>
        </p:nvSpPr>
        <p:spPr/>
        <p:txBody>
          <a:bodyPr/>
          <a:lstStyle/>
          <a:p>
            <a:r>
              <a:rPr lang="en-GB" smtClean="0"/>
              <a:t>RASEN - 316853</a:t>
            </a:r>
            <a:endParaRPr lang="en-GB"/>
          </a:p>
        </p:txBody>
      </p:sp>
      <p:sp>
        <p:nvSpPr>
          <p:cNvPr id="7" name="Slide Number Placeholder 6"/>
          <p:cNvSpPr>
            <a:spLocks noGrp="1"/>
          </p:cNvSpPr>
          <p:nvPr>
            <p:ph type="sldNum" sz="quarter" idx="12"/>
          </p:nvPr>
        </p:nvSpPr>
        <p:spPr/>
        <p:txBody>
          <a:bodyPr/>
          <a:lstStyle/>
          <a:p>
            <a:fld id="{EFB61608-4E9F-486A-935F-E5F8E15F0A44}" type="slidenum">
              <a:rPr lang="en-GB" smtClean="0"/>
              <a:t>‹#›</a:t>
            </a:fld>
            <a:endParaRPr lang="en-GB"/>
          </a:p>
        </p:txBody>
      </p:sp>
      <p:sp>
        <p:nvSpPr>
          <p:cNvPr id="8" name="Rectangle 7"/>
          <p:cNvSpPr/>
          <p:nvPr userDrawn="1"/>
        </p:nvSpPr>
        <p:spPr>
          <a:xfrm>
            <a:off x="0" y="0"/>
            <a:ext cx="2699792" cy="6858000"/>
          </a:xfrm>
          <a:prstGeom prst="rect">
            <a:avLst/>
          </a:prstGeom>
          <a:solidFill>
            <a:srgbClr val="D1EB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3473" y="158577"/>
            <a:ext cx="6243023" cy="1544830"/>
          </a:xfrm>
          <a:prstGeom prst="rect">
            <a:avLst/>
          </a:prstGeom>
        </p:spPr>
      </p:pic>
    </p:spTree>
    <p:extLst>
      <p:ext uri="{BB962C8B-B14F-4D97-AF65-F5344CB8AC3E}">
        <p14:creationId xmlns:p14="http://schemas.microsoft.com/office/powerpoint/2010/main" val="4014256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6635080" cy="1066130"/>
          </a:xfrm>
          <a:prstGeom prst="rect">
            <a:avLst/>
          </a:prstGeom>
        </p:spPr>
        <p:txBody>
          <a:bodyPr vert="horz" lIns="91440" tIns="45720" rIns="9144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1F5563"/>
                </a:solidFill>
                <a:latin typeface="Arial" pitchFamily="34" charset="0"/>
                <a:cs typeface="Arial" pitchFamily="34" charset="0"/>
              </a:defRPr>
            </a:lvl1pPr>
          </a:lstStyle>
          <a:p>
            <a:r>
              <a:rPr lang="en-GB" dirty="0" smtClean="0"/>
              <a:t>RASEN - 316853</a:t>
            </a: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rgbClr val="1F5563"/>
                </a:solidFill>
                <a:latin typeface="Arial" pitchFamily="34" charset="0"/>
                <a:cs typeface="Arial" pitchFamily="34" charset="0"/>
              </a:defRPr>
            </a:lvl1pPr>
          </a:lstStyle>
          <a:p>
            <a:fld id="{EFB61608-4E9F-486A-935F-E5F8E15F0A44}" type="slidenum">
              <a:rPr lang="en-GB" smtClean="0"/>
              <a:pPr/>
              <a:t>‹#›</a:t>
            </a:fld>
            <a:endParaRPr lang="en-GB" dirty="0"/>
          </a:p>
        </p:txBody>
      </p:sp>
    </p:spTree>
    <p:extLst>
      <p:ext uri="{BB962C8B-B14F-4D97-AF65-F5344CB8AC3E}">
        <p14:creationId xmlns:p14="http://schemas.microsoft.com/office/powerpoint/2010/main" val="3124878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dt="0"/>
  <p:txStyles>
    <p:titleStyle>
      <a:lvl1pPr algn="l" defTabSz="914400" rtl="0" eaLnBrk="1" latinLnBrk="0" hangingPunct="1">
        <a:spcBef>
          <a:spcPct val="0"/>
        </a:spcBef>
        <a:buNone/>
        <a:defRPr sz="4000" kern="1200">
          <a:solidFill>
            <a:srgbClr val="1F5563"/>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rgbClr val="1F5563"/>
        </a:buClr>
        <a:buFont typeface="Wingdings" pitchFamily="2" charset="2"/>
        <a:buChar char="§"/>
        <a:defRPr sz="2800" kern="1200">
          <a:solidFill>
            <a:srgbClr val="1F5563"/>
          </a:solidFill>
          <a:latin typeface="Arial" pitchFamily="34" charset="0"/>
          <a:ea typeface="+mn-ea"/>
          <a:cs typeface="Arial" pitchFamily="34" charset="0"/>
        </a:defRPr>
      </a:lvl1pPr>
      <a:lvl2pPr marL="742950" indent="-285750" algn="l" defTabSz="914400" rtl="0" eaLnBrk="1" latinLnBrk="0" hangingPunct="1">
        <a:spcBef>
          <a:spcPct val="20000"/>
        </a:spcBef>
        <a:buClr>
          <a:srgbClr val="1F5563"/>
        </a:buClr>
        <a:buFont typeface="Wingdings" pitchFamily="2" charset="2"/>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1F5563"/>
        </a:buClr>
        <a:buFont typeface="Wingdings" pitchFamily="2" charset="2"/>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1F5563"/>
        </a:buClr>
        <a:buFont typeface="Wingdings" pitchFamily="2" charset="2"/>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287082"/>
        </a:buClr>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GB" dirty="0" smtClean="0"/>
              <a:t>A Technique for Risk-Based Test Procedure Identification, Prioritization and Selection</a:t>
            </a:r>
            <a:endParaRPr lang="en-GB" dirty="0"/>
          </a:p>
        </p:txBody>
      </p:sp>
      <p:sp>
        <p:nvSpPr>
          <p:cNvPr id="7" name="Subtitle 6"/>
          <p:cNvSpPr>
            <a:spLocks noGrp="1"/>
          </p:cNvSpPr>
          <p:nvPr>
            <p:ph type="subTitle" idx="1"/>
          </p:nvPr>
        </p:nvSpPr>
        <p:spPr/>
        <p:txBody>
          <a:bodyPr>
            <a:normAutofit/>
          </a:bodyPr>
          <a:lstStyle/>
          <a:p>
            <a:r>
              <a:rPr lang="en-GB" dirty="0" smtClean="0"/>
              <a:t>ISOLA 2014</a:t>
            </a:r>
            <a:endParaRPr lang="en-GB" dirty="0"/>
          </a:p>
        </p:txBody>
      </p:sp>
      <p:sp>
        <p:nvSpPr>
          <p:cNvPr id="8" name="Text Placeholder 7"/>
          <p:cNvSpPr>
            <a:spLocks noGrp="1"/>
          </p:cNvSpPr>
          <p:nvPr>
            <p:ph type="body" sz="quarter" idx="11"/>
          </p:nvPr>
        </p:nvSpPr>
        <p:spPr/>
        <p:txBody>
          <a:bodyPr/>
          <a:lstStyle/>
          <a:p>
            <a:r>
              <a:rPr lang="en-GB" dirty="0" smtClean="0"/>
              <a:t>Presenter: Johannes </a:t>
            </a:r>
            <a:r>
              <a:rPr lang="en-GB" dirty="0" err="1" smtClean="0"/>
              <a:t>Viehmann</a:t>
            </a:r>
            <a:endParaRPr lang="en-GB" dirty="0" smtClean="0"/>
          </a:p>
          <a:p>
            <a:r>
              <a:rPr lang="en-GB" dirty="0" smtClean="0"/>
              <a:t>Author: Fredrik Seehusen</a:t>
            </a:r>
            <a:endParaRPr lang="en-GB" dirty="0"/>
          </a:p>
        </p:txBody>
      </p:sp>
      <p:sp>
        <p:nvSpPr>
          <p:cNvPr id="4" name="Footer Placeholder 3"/>
          <p:cNvSpPr>
            <a:spLocks noGrp="1"/>
          </p:cNvSpPr>
          <p:nvPr>
            <p:ph type="ftr" sz="quarter" idx="13"/>
          </p:nvPr>
        </p:nvSpPr>
        <p:spPr/>
        <p:txBody>
          <a:bodyPr/>
          <a:lstStyle/>
          <a:p>
            <a:r>
              <a:rPr lang="en-GB" dirty="0" smtClean="0"/>
              <a:t>RASEN - 316853</a:t>
            </a:r>
            <a:endParaRPr lang="en-GB" dirty="0"/>
          </a:p>
        </p:txBody>
      </p:sp>
      <p:sp>
        <p:nvSpPr>
          <p:cNvPr id="5" name="Slide Number Placeholder 4"/>
          <p:cNvSpPr>
            <a:spLocks noGrp="1"/>
          </p:cNvSpPr>
          <p:nvPr>
            <p:ph type="sldNum" sz="quarter" idx="4294967295"/>
          </p:nvPr>
        </p:nvSpPr>
        <p:spPr>
          <a:xfrm>
            <a:off x="7010400" y="6356350"/>
            <a:ext cx="2133600" cy="365125"/>
          </a:xfrm>
        </p:spPr>
        <p:txBody>
          <a:bodyPr/>
          <a:lstStyle/>
          <a:p>
            <a:fld id="{EFB61608-4E9F-486A-935F-E5F8E15F0A44}" type="slidenum">
              <a:rPr lang="en-GB" smtClean="0"/>
              <a:pPr/>
              <a:t>1</a:t>
            </a:fld>
            <a:endParaRPr lang="en-GB" dirty="0"/>
          </a:p>
        </p:txBody>
      </p:sp>
    </p:spTree>
    <p:extLst>
      <p:ext uri="{BB962C8B-B14F-4D97-AF65-F5344CB8AC3E}">
        <p14:creationId xmlns:p14="http://schemas.microsoft.com/office/powerpoint/2010/main" val="12579848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a:t>
            </a:r>
            <a:endParaRPr lang="en-GB" dirty="0"/>
          </a:p>
        </p:txBody>
      </p:sp>
      <p:sp>
        <p:nvSpPr>
          <p:cNvPr id="3" name="Content Placeholder 2"/>
          <p:cNvSpPr>
            <a:spLocks noGrp="1"/>
          </p:cNvSpPr>
          <p:nvPr>
            <p:ph idx="1"/>
          </p:nvPr>
        </p:nvSpPr>
        <p:spPr/>
        <p:txBody>
          <a:bodyPr/>
          <a:lstStyle/>
          <a:p>
            <a:r>
              <a:rPr lang="en-GB" dirty="0" smtClean="0"/>
              <a:t>We have presented a technique for deriving prioritized test procedures from risk graphs</a:t>
            </a:r>
          </a:p>
          <a:p>
            <a:endParaRPr lang="en-GB" dirty="0" smtClean="0"/>
          </a:p>
          <a:p>
            <a:r>
              <a:rPr lang="en-GB" dirty="0" smtClean="0"/>
              <a:t>The technique </a:t>
            </a:r>
          </a:p>
          <a:p>
            <a:pPr lvl="1"/>
            <a:r>
              <a:rPr lang="en-GB" dirty="0" smtClean="0"/>
              <a:t>provides a sound basis for prioritization based on risk </a:t>
            </a:r>
          </a:p>
          <a:p>
            <a:pPr lvl="1"/>
            <a:r>
              <a:rPr lang="en-GB" dirty="0" smtClean="0"/>
              <a:t>may help to focus the testing where it is most needed</a:t>
            </a:r>
          </a:p>
          <a:p>
            <a:pPr lvl="1"/>
            <a:r>
              <a:rPr lang="en-GB" dirty="0" smtClean="0"/>
              <a:t>has been implemented in a tool that supports CORAS risk models (may be seen as instances of risk graphs)</a:t>
            </a:r>
          </a:p>
          <a:p>
            <a:pPr marL="57150" indent="0">
              <a:buNone/>
            </a:pPr>
            <a:endParaRPr lang="en-GB" dirty="0" smtClean="0"/>
          </a:p>
        </p:txBody>
      </p:sp>
      <p:sp>
        <p:nvSpPr>
          <p:cNvPr id="4" name="Footer Placeholder 3"/>
          <p:cNvSpPr>
            <a:spLocks noGrp="1"/>
          </p:cNvSpPr>
          <p:nvPr>
            <p:ph type="ftr" sz="quarter" idx="11"/>
          </p:nvPr>
        </p:nvSpPr>
        <p:spPr/>
        <p:txBody>
          <a:bodyPr/>
          <a:lstStyle/>
          <a:p>
            <a:r>
              <a:rPr lang="en-GB" dirty="0" smtClean="0"/>
              <a:t>RASEN - 316853</a:t>
            </a:r>
            <a:endParaRPr lang="en-GB" dirty="0"/>
          </a:p>
        </p:txBody>
      </p:sp>
      <p:sp>
        <p:nvSpPr>
          <p:cNvPr id="5" name="Slide Number Placeholder 4"/>
          <p:cNvSpPr>
            <a:spLocks noGrp="1"/>
          </p:cNvSpPr>
          <p:nvPr>
            <p:ph type="sldNum" sz="quarter" idx="12"/>
          </p:nvPr>
        </p:nvSpPr>
        <p:spPr/>
        <p:txBody>
          <a:bodyPr/>
          <a:lstStyle/>
          <a:p>
            <a:fld id="{EFB61608-4E9F-486A-935F-E5F8E15F0A44}" type="slidenum">
              <a:rPr lang="en-GB" smtClean="0"/>
              <a:pPr/>
              <a:t>10</a:t>
            </a:fld>
            <a:endParaRPr lang="en-GB" dirty="0"/>
          </a:p>
        </p:txBody>
      </p:sp>
    </p:spTree>
    <p:extLst>
      <p:ext uri="{BB962C8B-B14F-4D97-AF65-F5344CB8AC3E}">
        <p14:creationId xmlns:p14="http://schemas.microsoft.com/office/powerpoint/2010/main" val="2418949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Overview</a:t>
            </a:r>
            <a:endParaRPr lang="en-GB" dirty="0"/>
          </a:p>
        </p:txBody>
      </p:sp>
      <p:sp>
        <p:nvSpPr>
          <p:cNvPr id="3" name="Content Placeholder 2"/>
          <p:cNvSpPr>
            <a:spLocks noGrp="1"/>
          </p:cNvSpPr>
          <p:nvPr>
            <p:ph idx="1"/>
          </p:nvPr>
        </p:nvSpPr>
        <p:spPr/>
        <p:txBody>
          <a:bodyPr/>
          <a:lstStyle/>
          <a:p>
            <a:r>
              <a:rPr lang="en-GB" dirty="0" smtClean="0"/>
              <a:t>What are risks graphs?</a:t>
            </a:r>
          </a:p>
          <a:p>
            <a:endParaRPr lang="en-GB" dirty="0" smtClean="0"/>
          </a:p>
          <a:p>
            <a:r>
              <a:rPr lang="en-GB" dirty="0" smtClean="0"/>
              <a:t>How do we derive test procedures from risk graphs?</a:t>
            </a:r>
          </a:p>
          <a:p>
            <a:endParaRPr lang="en-GB" dirty="0" smtClean="0"/>
          </a:p>
          <a:p>
            <a:r>
              <a:rPr lang="en-GB" dirty="0" smtClean="0"/>
              <a:t>How do we prioritize test procedures?</a:t>
            </a:r>
          </a:p>
          <a:p>
            <a:endParaRPr lang="en-GB" dirty="0" smtClean="0"/>
          </a:p>
          <a:p>
            <a:r>
              <a:rPr lang="en-GB" dirty="0" smtClean="0"/>
              <a:t>How do we select test procedures for test design, implementation, and execution?</a:t>
            </a:r>
          </a:p>
          <a:p>
            <a:endParaRPr lang="en-GB" dirty="0"/>
          </a:p>
        </p:txBody>
      </p:sp>
      <p:sp>
        <p:nvSpPr>
          <p:cNvPr id="4" name="Footer Placeholder 3"/>
          <p:cNvSpPr>
            <a:spLocks noGrp="1"/>
          </p:cNvSpPr>
          <p:nvPr>
            <p:ph type="ftr" sz="quarter" idx="11"/>
          </p:nvPr>
        </p:nvSpPr>
        <p:spPr/>
        <p:txBody>
          <a:bodyPr/>
          <a:lstStyle/>
          <a:p>
            <a:r>
              <a:rPr lang="en-GB" dirty="0" smtClean="0"/>
              <a:t>RASEN - 316853</a:t>
            </a:r>
            <a:endParaRPr lang="en-GB" dirty="0"/>
          </a:p>
        </p:txBody>
      </p:sp>
      <p:sp>
        <p:nvSpPr>
          <p:cNvPr id="5" name="Slide Number Placeholder 4"/>
          <p:cNvSpPr>
            <a:spLocks noGrp="1"/>
          </p:cNvSpPr>
          <p:nvPr>
            <p:ph type="sldNum" sz="quarter" idx="12"/>
          </p:nvPr>
        </p:nvSpPr>
        <p:spPr/>
        <p:txBody>
          <a:bodyPr/>
          <a:lstStyle/>
          <a:p>
            <a:fld id="{EFB61608-4E9F-486A-935F-E5F8E15F0A44}" type="slidenum">
              <a:rPr lang="en-GB" smtClean="0"/>
              <a:pPr/>
              <a:t>2</a:t>
            </a:fld>
            <a:endParaRPr lang="en-GB" dirty="0"/>
          </a:p>
        </p:txBody>
      </p:sp>
    </p:spTree>
    <p:extLst>
      <p:ext uri="{BB962C8B-B14F-4D97-AF65-F5344CB8AC3E}">
        <p14:creationId xmlns:p14="http://schemas.microsoft.com/office/powerpoint/2010/main" val="32815088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000" y="1804791"/>
            <a:ext cx="8749480" cy="4308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539552" y="188640"/>
            <a:ext cx="7067128" cy="1066130"/>
          </a:xfrm>
        </p:spPr>
        <p:txBody>
          <a:bodyPr>
            <a:normAutofit/>
          </a:bodyPr>
          <a:lstStyle/>
          <a:p>
            <a:r>
              <a:rPr lang="en-GB" dirty="0" smtClean="0"/>
              <a:t>What are risks graphs?</a:t>
            </a:r>
            <a:endParaRPr lang="en-GB" dirty="0"/>
          </a:p>
        </p:txBody>
      </p:sp>
      <p:sp>
        <p:nvSpPr>
          <p:cNvPr id="4" name="Footer Placeholder 3"/>
          <p:cNvSpPr>
            <a:spLocks noGrp="1"/>
          </p:cNvSpPr>
          <p:nvPr>
            <p:ph type="ftr" sz="quarter" idx="11"/>
          </p:nvPr>
        </p:nvSpPr>
        <p:spPr/>
        <p:txBody>
          <a:bodyPr/>
          <a:lstStyle/>
          <a:p>
            <a:r>
              <a:rPr lang="en-GB" dirty="0" smtClean="0"/>
              <a:t>RASEN - 316853</a:t>
            </a:r>
            <a:endParaRPr lang="en-GB" dirty="0"/>
          </a:p>
        </p:txBody>
      </p:sp>
      <p:sp>
        <p:nvSpPr>
          <p:cNvPr id="5" name="Slide Number Placeholder 4"/>
          <p:cNvSpPr>
            <a:spLocks noGrp="1"/>
          </p:cNvSpPr>
          <p:nvPr>
            <p:ph type="sldNum" sz="quarter" idx="12"/>
          </p:nvPr>
        </p:nvSpPr>
        <p:spPr/>
        <p:txBody>
          <a:bodyPr/>
          <a:lstStyle/>
          <a:p>
            <a:fld id="{EFB61608-4E9F-486A-935F-E5F8E15F0A44}" type="slidenum">
              <a:rPr lang="en-GB" smtClean="0"/>
              <a:pPr/>
              <a:t>3</a:t>
            </a:fld>
            <a:endParaRPr lang="en-GB" dirty="0"/>
          </a:p>
        </p:txBody>
      </p:sp>
      <p:sp>
        <p:nvSpPr>
          <p:cNvPr id="8" name="Rounded Rectangular Callout 7"/>
          <p:cNvSpPr/>
          <p:nvPr/>
        </p:nvSpPr>
        <p:spPr>
          <a:xfrm>
            <a:off x="323528" y="1484784"/>
            <a:ext cx="1944216" cy="372591"/>
          </a:xfrm>
          <a:prstGeom prst="wedgeRoundRectCallout">
            <a:avLst>
              <a:gd name="adj1" fmla="val 37817"/>
              <a:gd name="adj2" fmla="val 16178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Node</a:t>
            </a:r>
            <a:endParaRPr lang="en-GB" dirty="0"/>
          </a:p>
        </p:txBody>
      </p:sp>
      <p:sp>
        <p:nvSpPr>
          <p:cNvPr id="9" name="Rounded Rectangular Callout 8"/>
          <p:cNvSpPr/>
          <p:nvPr/>
        </p:nvSpPr>
        <p:spPr>
          <a:xfrm>
            <a:off x="3342730" y="1381977"/>
            <a:ext cx="1944216" cy="372591"/>
          </a:xfrm>
          <a:prstGeom prst="wedgeRoundRectCallout">
            <a:avLst>
              <a:gd name="adj1" fmla="val -2356"/>
              <a:gd name="adj2" fmla="val 26404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Arrow</a:t>
            </a:r>
            <a:endParaRPr lang="en-GB" dirty="0"/>
          </a:p>
        </p:txBody>
      </p:sp>
      <p:sp>
        <p:nvSpPr>
          <p:cNvPr id="11" name="Rounded Rectangular Callout 10"/>
          <p:cNvSpPr/>
          <p:nvPr/>
        </p:nvSpPr>
        <p:spPr>
          <a:xfrm>
            <a:off x="6444208" y="1594624"/>
            <a:ext cx="1944216" cy="372591"/>
          </a:xfrm>
          <a:prstGeom prst="wedgeRoundRectCallout">
            <a:avLst>
              <a:gd name="adj1" fmla="val 19004"/>
              <a:gd name="adj2" fmla="val 35566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Likelihood</a:t>
            </a:r>
            <a:endParaRPr lang="en-GB" dirty="0"/>
          </a:p>
        </p:txBody>
      </p:sp>
      <p:sp>
        <p:nvSpPr>
          <p:cNvPr id="12" name="Rounded Rectangular Callout 11"/>
          <p:cNvSpPr/>
          <p:nvPr/>
        </p:nvSpPr>
        <p:spPr>
          <a:xfrm>
            <a:off x="467544" y="2636912"/>
            <a:ext cx="2520280" cy="372591"/>
          </a:xfrm>
          <a:prstGeom prst="wedgeRoundRectCallout">
            <a:avLst>
              <a:gd name="adj1" fmla="val 91701"/>
              <a:gd name="adj2" fmla="val 17405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Conditional likelihood</a:t>
            </a:r>
            <a:endParaRPr lang="en-GB" dirty="0"/>
          </a:p>
        </p:txBody>
      </p:sp>
      <p:sp>
        <p:nvSpPr>
          <p:cNvPr id="13" name="Rounded Rectangular Callout 12"/>
          <p:cNvSpPr/>
          <p:nvPr/>
        </p:nvSpPr>
        <p:spPr>
          <a:xfrm>
            <a:off x="4860032" y="4023327"/>
            <a:ext cx="1944216" cy="372591"/>
          </a:xfrm>
          <a:prstGeom prst="wedgeRoundRectCallout">
            <a:avLst>
              <a:gd name="adj1" fmla="val 84848"/>
              <a:gd name="adj2" fmla="val -14989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Consequence</a:t>
            </a:r>
            <a:endParaRPr lang="en-GB" dirty="0"/>
          </a:p>
        </p:txBody>
      </p:sp>
    </p:spTree>
    <p:extLst>
      <p:ext uri="{BB962C8B-B14F-4D97-AF65-F5344CB8AC3E}">
        <p14:creationId xmlns:p14="http://schemas.microsoft.com/office/powerpoint/2010/main" val="2109413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test a risk graph?</a:t>
            </a:r>
            <a:endParaRPr lang="en-GB" dirty="0"/>
          </a:p>
        </p:txBody>
      </p:sp>
      <p:sp>
        <p:nvSpPr>
          <p:cNvPr id="4" name="Footer Placeholder 3"/>
          <p:cNvSpPr>
            <a:spLocks noGrp="1"/>
          </p:cNvSpPr>
          <p:nvPr>
            <p:ph type="ftr" sz="quarter" idx="11"/>
          </p:nvPr>
        </p:nvSpPr>
        <p:spPr/>
        <p:txBody>
          <a:bodyPr/>
          <a:lstStyle/>
          <a:p>
            <a:r>
              <a:rPr lang="en-GB" dirty="0" smtClean="0"/>
              <a:t>RASEN - 316853</a:t>
            </a:r>
            <a:endParaRPr lang="en-GB" dirty="0"/>
          </a:p>
        </p:txBody>
      </p:sp>
      <p:sp>
        <p:nvSpPr>
          <p:cNvPr id="5" name="Slide Number Placeholder 4"/>
          <p:cNvSpPr>
            <a:spLocks noGrp="1"/>
          </p:cNvSpPr>
          <p:nvPr>
            <p:ph type="sldNum" sz="quarter" idx="12"/>
          </p:nvPr>
        </p:nvSpPr>
        <p:spPr/>
        <p:txBody>
          <a:bodyPr/>
          <a:lstStyle/>
          <a:p>
            <a:fld id="{EFB61608-4E9F-486A-935F-E5F8E15F0A44}" type="slidenum">
              <a:rPr lang="en-GB" smtClean="0"/>
              <a:pPr/>
              <a:t>4</a:t>
            </a:fld>
            <a:endParaRPr lang="en-GB"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000" y="1804791"/>
            <a:ext cx="8749480" cy="4308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ounded Rectangular Callout 8"/>
          <p:cNvSpPr/>
          <p:nvPr/>
        </p:nvSpPr>
        <p:spPr>
          <a:xfrm>
            <a:off x="263056" y="744167"/>
            <a:ext cx="3625496" cy="1062943"/>
          </a:xfrm>
          <a:prstGeom prst="wedgeRoundRectCallout">
            <a:avLst>
              <a:gd name="adj1" fmla="val 7576"/>
              <a:gd name="adj2" fmla="val 10638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Node statement: Check that "Social engineering attempted occurs with likelihood [0.0, 0.45]"</a:t>
            </a:r>
            <a:endParaRPr lang="en-GB" dirty="0"/>
          </a:p>
        </p:txBody>
      </p:sp>
      <p:sp>
        <p:nvSpPr>
          <p:cNvPr id="10" name="Rounded Rectangular Callout 9"/>
          <p:cNvSpPr/>
          <p:nvPr/>
        </p:nvSpPr>
        <p:spPr>
          <a:xfrm>
            <a:off x="4644008" y="476672"/>
            <a:ext cx="4248472" cy="1062943"/>
          </a:xfrm>
          <a:prstGeom prst="wedgeRoundRectCallout">
            <a:avLst>
              <a:gd name="adj1" fmla="val -66323"/>
              <a:gd name="adj2" fmla="val 15197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Arrow statement: Check that "Social engineering </a:t>
            </a:r>
            <a:r>
              <a:rPr lang="en-GB" dirty="0" err="1" smtClean="0"/>
              <a:t>attemted</a:t>
            </a:r>
            <a:r>
              <a:rPr lang="en-GB" dirty="0" smtClean="0"/>
              <a:t> leads to Hacker obtains account user name and password with likelihood [0.2, 0.8]"</a:t>
            </a:r>
            <a:endParaRPr lang="en-GB" dirty="0"/>
          </a:p>
        </p:txBody>
      </p:sp>
      <p:sp>
        <p:nvSpPr>
          <p:cNvPr id="11" name="Rounded Rectangular Callout 10"/>
          <p:cNvSpPr/>
          <p:nvPr/>
        </p:nvSpPr>
        <p:spPr>
          <a:xfrm>
            <a:off x="827584" y="5581598"/>
            <a:ext cx="5504692" cy="1062943"/>
          </a:xfrm>
          <a:prstGeom prst="wedgeRoundRectCallout">
            <a:avLst>
              <a:gd name="adj1" fmla="val 11620"/>
              <a:gd name="adj2" fmla="val -12158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Path statement: Check that "Hacker initiates Denial of service attack launched with likelihood [0.0, 0.65], then Denial of service attack launched leads to Service unavailable with conditional likelihood [0.1, 0.5]</a:t>
            </a:r>
            <a:endParaRPr lang="en-GB" dirty="0"/>
          </a:p>
        </p:txBody>
      </p:sp>
    </p:spTree>
    <p:extLst>
      <p:ext uri="{BB962C8B-B14F-4D97-AF65-F5344CB8AC3E}">
        <p14:creationId xmlns:p14="http://schemas.microsoft.com/office/powerpoint/2010/main" val="89824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test a risk graph?</a:t>
            </a:r>
            <a:endParaRPr lang="en-GB" dirty="0"/>
          </a:p>
        </p:txBody>
      </p:sp>
      <p:sp>
        <p:nvSpPr>
          <p:cNvPr id="4" name="Footer Placeholder 3"/>
          <p:cNvSpPr>
            <a:spLocks noGrp="1"/>
          </p:cNvSpPr>
          <p:nvPr>
            <p:ph type="ftr" sz="quarter" idx="11"/>
          </p:nvPr>
        </p:nvSpPr>
        <p:spPr/>
        <p:txBody>
          <a:bodyPr/>
          <a:lstStyle/>
          <a:p>
            <a:r>
              <a:rPr lang="en-GB" dirty="0" smtClean="0"/>
              <a:t>RASEN - 316853</a:t>
            </a:r>
            <a:endParaRPr lang="en-GB" dirty="0"/>
          </a:p>
        </p:txBody>
      </p:sp>
      <p:sp>
        <p:nvSpPr>
          <p:cNvPr id="5" name="Slide Number Placeholder 4"/>
          <p:cNvSpPr>
            <a:spLocks noGrp="1"/>
          </p:cNvSpPr>
          <p:nvPr>
            <p:ph type="sldNum" sz="quarter" idx="12"/>
          </p:nvPr>
        </p:nvSpPr>
        <p:spPr/>
        <p:txBody>
          <a:bodyPr/>
          <a:lstStyle/>
          <a:p>
            <a:fld id="{EFB61608-4E9F-486A-935F-E5F8E15F0A44}" type="slidenum">
              <a:rPr lang="en-GB" smtClean="0"/>
              <a:pPr/>
              <a:t>5</a:t>
            </a:fld>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2474569835"/>
              </p:ext>
            </p:extLst>
          </p:nvPr>
        </p:nvGraphicFramePr>
        <p:xfrm>
          <a:off x="323528" y="1556792"/>
          <a:ext cx="8496944" cy="4614624"/>
        </p:xfrm>
        <a:graphic>
          <a:graphicData uri="http://schemas.openxmlformats.org/drawingml/2006/table">
            <a:tbl>
              <a:tblPr firstRow="1" bandRow="1">
                <a:tableStyleId>{5C22544A-7EE6-4342-B048-85BDC9FD1C3A}</a:tableStyleId>
              </a:tblPr>
              <a:tblGrid>
                <a:gridCol w="8496944"/>
              </a:tblGrid>
              <a:tr h="504055">
                <a:tc>
                  <a:txBody>
                    <a:bodyPr/>
                    <a:lstStyle/>
                    <a:p>
                      <a:r>
                        <a:rPr lang="en-GB" dirty="0" smtClean="0"/>
                        <a:t>Test procedure</a:t>
                      </a:r>
                      <a:endParaRPr lang="en-GB" dirty="0"/>
                    </a:p>
                  </a:txBody>
                  <a:tcPr/>
                </a:tc>
              </a:tr>
              <a:tr h="576064">
                <a:tc>
                  <a:txBody>
                    <a:bodyPr/>
                    <a:lstStyle/>
                    <a:p>
                      <a:r>
                        <a:rPr lang="en-GB" sz="1600" dirty="0" smtClean="0"/>
                        <a:t>Check that SQL injection launched leads to SQL injection</a:t>
                      </a:r>
                      <a:r>
                        <a:rPr lang="en-GB" sz="1600" baseline="0" dirty="0" smtClean="0"/>
                        <a:t> </a:t>
                      </a:r>
                      <a:r>
                        <a:rPr lang="en-GB" sz="1600" dirty="0" smtClean="0"/>
                        <a:t>successful with conditional likelihood [0.0, 0.6], due to vulnerability</a:t>
                      </a:r>
                      <a:r>
                        <a:rPr lang="en-GB" sz="1600" baseline="0" dirty="0" smtClean="0"/>
                        <a:t> </a:t>
                      </a:r>
                      <a:r>
                        <a:rPr lang="en-GB" sz="1600" dirty="0" smtClean="0"/>
                        <a:t>Insufficient user input validation.</a:t>
                      </a:r>
                      <a:endParaRPr lang="en-GB" sz="1600" dirty="0"/>
                    </a:p>
                  </a:txBody>
                  <a:tcPr/>
                </a:tc>
              </a:tr>
              <a:tr h="428993">
                <a:tc>
                  <a:txBody>
                    <a:bodyPr/>
                    <a:lstStyle/>
                    <a:p>
                      <a:r>
                        <a:rPr lang="en-GB" sz="1600" dirty="0" smtClean="0"/>
                        <a:t>Check that Hacker initiates SQL injection launched with likelihood</a:t>
                      </a:r>
                      <a:r>
                        <a:rPr lang="en-GB" sz="1600" baseline="0" dirty="0" smtClean="0"/>
                        <a:t> </a:t>
                      </a:r>
                      <a:r>
                        <a:rPr lang="en-GB" sz="1600" dirty="0" smtClean="0"/>
                        <a:t>[0.125, 0.875].</a:t>
                      </a:r>
                      <a:endParaRPr lang="en-GB" sz="1600" dirty="0"/>
                    </a:p>
                  </a:txBody>
                  <a:tcPr/>
                </a:tc>
              </a:tr>
              <a:tr h="428993">
                <a:tc>
                  <a:txBody>
                    <a:bodyPr/>
                    <a:lstStyle/>
                    <a:p>
                      <a:r>
                        <a:rPr lang="en-GB" sz="1600" dirty="0" smtClean="0"/>
                        <a:t>Check that Hacker initiates Social engineering attempted with likelihood [0.0, 0.45].</a:t>
                      </a:r>
                      <a:endParaRPr lang="en-GB" sz="1600" dirty="0"/>
                    </a:p>
                  </a:txBody>
                  <a:tcPr/>
                </a:tc>
              </a:tr>
              <a:tr h="576064">
                <a:tc>
                  <a:txBody>
                    <a:bodyPr/>
                    <a:lstStyle/>
                    <a:p>
                      <a:r>
                        <a:rPr lang="en-GB" sz="1600" dirty="0" smtClean="0"/>
                        <a:t>Check that SQL injection successful leads to Confidential</a:t>
                      </a:r>
                      <a:r>
                        <a:rPr lang="en-GB" sz="1600" baseline="0" dirty="0" smtClean="0"/>
                        <a:t> </a:t>
                      </a:r>
                      <a:r>
                        <a:rPr lang="en-GB" sz="1600" dirty="0" smtClean="0"/>
                        <a:t>user data disclosed with conditional likelihood [0.35, 1.0].</a:t>
                      </a:r>
                      <a:endParaRPr lang="en-GB" sz="1600" dirty="0"/>
                    </a:p>
                  </a:txBody>
                  <a:tcPr/>
                </a:tc>
              </a:tr>
              <a:tr h="576064">
                <a:tc>
                  <a:txBody>
                    <a:bodyPr/>
                    <a:lstStyle/>
                    <a:p>
                      <a:r>
                        <a:rPr lang="en-GB" sz="1600" dirty="0" smtClean="0"/>
                        <a:t>Check that Social engineering attempted leads to Hacker obtains account user name and password with conditional likelihood [0.2,</a:t>
                      </a:r>
                      <a:r>
                        <a:rPr lang="en-GB" sz="1600" baseline="0" dirty="0" smtClean="0"/>
                        <a:t> </a:t>
                      </a:r>
                      <a:r>
                        <a:rPr lang="en-GB" sz="1600" dirty="0" smtClean="0"/>
                        <a:t>0.8], due to vulnerability Lack of user security awareness.</a:t>
                      </a:r>
                      <a:endParaRPr lang="en-GB" sz="1600" dirty="0"/>
                    </a:p>
                  </a:txBody>
                  <a:tcPr/>
                </a:tc>
              </a:tr>
              <a:tr h="356983">
                <a:tc>
                  <a:txBody>
                    <a:bodyPr/>
                    <a:lstStyle/>
                    <a:p>
                      <a:r>
                        <a:rPr lang="en-GB" sz="1600" dirty="0" smtClean="0"/>
                        <a:t>Check that Hacker initiates Denial of service attack launched with</a:t>
                      </a:r>
                      <a:r>
                        <a:rPr lang="en-GB" sz="1600" baseline="0" dirty="0" smtClean="0"/>
                        <a:t> </a:t>
                      </a:r>
                      <a:r>
                        <a:rPr lang="en-GB" sz="1600" dirty="0" smtClean="0"/>
                        <a:t>likelihood [0.0, 0.65].</a:t>
                      </a:r>
                      <a:endParaRPr lang="en-GB" sz="1600" dirty="0"/>
                    </a:p>
                  </a:txBody>
                  <a:tcPr/>
                </a:tc>
              </a:tr>
              <a:tr h="576064">
                <a:tc>
                  <a:txBody>
                    <a:bodyPr/>
                    <a:lstStyle/>
                    <a:p>
                      <a:r>
                        <a:rPr lang="en-GB" sz="1600" b="0" i="0" u="none" strike="noStrike" kern="1200" baseline="0" dirty="0" smtClean="0">
                          <a:solidFill>
                            <a:schemeClr val="dk1"/>
                          </a:solidFill>
                          <a:latin typeface="+mn-lt"/>
                          <a:ea typeface="+mn-ea"/>
                          <a:cs typeface="+mn-cs"/>
                        </a:rPr>
                        <a:t>Check Denial of service attack launched leads to Service unavailable with conditional likelihood [0.1, 0.5], due to vulnerabilities Poor server/network capacity and Non-robust protocol implementation.</a:t>
                      </a:r>
                      <a:endParaRPr lang="en-GB" sz="1600" dirty="0"/>
                    </a:p>
                  </a:txBody>
                  <a:tcPr/>
                </a:tc>
              </a:tr>
              <a:tr h="576064">
                <a:tc>
                  <a:txBody>
                    <a:bodyPr/>
                    <a:lstStyle/>
                    <a:p>
                      <a:r>
                        <a:rPr lang="en-GB" sz="1600" dirty="0" smtClean="0"/>
                        <a:t>Check that Hacker obtains account user name and password leads</a:t>
                      </a:r>
                      <a:r>
                        <a:rPr lang="en-GB" sz="1600" baseline="0" dirty="0" smtClean="0"/>
                        <a:t> </a:t>
                      </a:r>
                      <a:r>
                        <a:rPr lang="en-GB" sz="1600" dirty="0" smtClean="0"/>
                        <a:t>to Confidential user data disclosed with conditional likelihood [1.0,</a:t>
                      </a:r>
                      <a:r>
                        <a:rPr lang="en-GB" sz="1600" baseline="0" dirty="0" smtClean="0"/>
                        <a:t> </a:t>
                      </a:r>
                      <a:r>
                        <a:rPr lang="en-GB" sz="1600" dirty="0" smtClean="0"/>
                        <a:t>1.0].</a:t>
                      </a:r>
                      <a:endParaRPr lang="en-GB" sz="1600" dirty="0"/>
                    </a:p>
                  </a:txBody>
                  <a:tcPr/>
                </a:tc>
              </a:tr>
            </a:tbl>
          </a:graphicData>
        </a:graphic>
      </p:graphicFrame>
    </p:spTree>
    <p:extLst>
      <p:ext uri="{BB962C8B-B14F-4D97-AF65-F5344CB8AC3E}">
        <p14:creationId xmlns:p14="http://schemas.microsoft.com/office/powerpoint/2010/main" val="35826229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000" y="1804791"/>
            <a:ext cx="8749480" cy="4308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dirty="0" smtClean="0"/>
              <a:t>How to test a risk graph?</a:t>
            </a:r>
            <a:endParaRPr lang="en-GB" dirty="0"/>
          </a:p>
        </p:txBody>
      </p:sp>
      <p:sp>
        <p:nvSpPr>
          <p:cNvPr id="4" name="Footer Placeholder 3"/>
          <p:cNvSpPr>
            <a:spLocks noGrp="1"/>
          </p:cNvSpPr>
          <p:nvPr>
            <p:ph type="ftr" sz="quarter" idx="11"/>
          </p:nvPr>
        </p:nvSpPr>
        <p:spPr/>
        <p:txBody>
          <a:bodyPr/>
          <a:lstStyle/>
          <a:p>
            <a:r>
              <a:rPr lang="en-GB" dirty="0" smtClean="0"/>
              <a:t>RASEN - 316853</a:t>
            </a:r>
            <a:endParaRPr lang="en-GB" dirty="0"/>
          </a:p>
        </p:txBody>
      </p:sp>
      <p:sp>
        <p:nvSpPr>
          <p:cNvPr id="5" name="Slide Number Placeholder 4"/>
          <p:cNvSpPr>
            <a:spLocks noGrp="1"/>
          </p:cNvSpPr>
          <p:nvPr>
            <p:ph type="sldNum" sz="quarter" idx="12"/>
          </p:nvPr>
        </p:nvSpPr>
        <p:spPr/>
        <p:txBody>
          <a:bodyPr/>
          <a:lstStyle/>
          <a:p>
            <a:fld id="{EFB61608-4E9F-486A-935F-E5F8E15F0A44}" type="slidenum">
              <a:rPr lang="en-GB" smtClean="0"/>
              <a:pPr/>
              <a:t>6</a:t>
            </a:fld>
            <a:endParaRPr lang="en-GB" dirty="0"/>
          </a:p>
        </p:txBody>
      </p:sp>
      <p:sp>
        <p:nvSpPr>
          <p:cNvPr id="3" name="Rounded Rectangular Callout 2"/>
          <p:cNvSpPr/>
          <p:nvPr/>
        </p:nvSpPr>
        <p:spPr>
          <a:xfrm>
            <a:off x="2411760" y="1703140"/>
            <a:ext cx="1944216" cy="372591"/>
          </a:xfrm>
          <a:prstGeom prst="wedgeRoundRectCallout">
            <a:avLst>
              <a:gd name="adj1" fmla="val 37327"/>
              <a:gd name="adj2" fmla="val 187351"/>
              <a:gd name="adj3" fmla="val 16667"/>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Min: 0.2</a:t>
            </a:r>
            <a:endParaRPr lang="en-GB" dirty="0"/>
          </a:p>
        </p:txBody>
      </p:sp>
      <p:sp>
        <p:nvSpPr>
          <p:cNvPr id="7" name="Rounded Rectangular Callout 6"/>
          <p:cNvSpPr/>
          <p:nvPr/>
        </p:nvSpPr>
        <p:spPr>
          <a:xfrm>
            <a:off x="4788024" y="1680967"/>
            <a:ext cx="1944216" cy="372591"/>
          </a:xfrm>
          <a:prstGeom prst="wedgeRoundRectCallout">
            <a:avLst>
              <a:gd name="adj1" fmla="val -3336"/>
              <a:gd name="adj2" fmla="val 205246"/>
              <a:gd name="adj3" fmla="val 16667"/>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Min: [0.0, 0.09]</a:t>
            </a:r>
            <a:endParaRPr lang="en-GB" dirty="0"/>
          </a:p>
        </p:txBody>
      </p:sp>
      <p:sp>
        <p:nvSpPr>
          <p:cNvPr id="8" name="Rounded Rectangular Callout 7"/>
          <p:cNvSpPr/>
          <p:nvPr/>
        </p:nvSpPr>
        <p:spPr>
          <a:xfrm>
            <a:off x="7020272" y="1892958"/>
            <a:ext cx="1944216" cy="372591"/>
          </a:xfrm>
          <a:prstGeom prst="wedgeRoundRectCallout">
            <a:avLst>
              <a:gd name="adj1" fmla="val -14604"/>
              <a:gd name="adj2" fmla="val 223141"/>
              <a:gd name="adj3" fmla="val 16667"/>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Min : [0.0, 0.62]</a:t>
            </a:r>
            <a:endParaRPr lang="en-GB" dirty="0"/>
          </a:p>
        </p:txBody>
      </p:sp>
      <p:sp>
        <p:nvSpPr>
          <p:cNvPr id="10" name="Rounded Rectangular Callout 9"/>
          <p:cNvSpPr/>
          <p:nvPr/>
        </p:nvSpPr>
        <p:spPr>
          <a:xfrm>
            <a:off x="2195736" y="2885305"/>
            <a:ext cx="1944216" cy="372591"/>
          </a:xfrm>
          <a:prstGeom prst="wedgeRoundRectCallout">
            <a:avLst>
              <a:gd name="adj1" fmla="val 49575"/>
              <a:gd name="adj2" fmla="val -106638"/>
              <a:gd name="adj3" fmla="val 16667"/>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Max: 0.8</a:t>
            </a:r>
            <a:endParaRPr lang="en-GB" dirty="0"/>
          </a:p>
        </p:txBody>
      </p:sp>
      <p:sp>
        <p:nvSpPr>
          <p:cNvPr id="11" name="Rounded Rectangular Callout 10"/>
          <p:cNvSpPr/>
          <p:nvPr/>
        </p:nvSpPr>
        <p:spPr>
          <a:xfrm>
            <a:off x="4572000" y="2974479"/>
            <a:ext cx="1944216" cy="372591"/>
          </a:xfrm>
          <a:prstGeom prst="wedgeRoundRectCallout">
            <a:avLst>
              <a:gd name="adj1" fmla="val 12831"/>
              <a:gd name="adj2" fmla="val -127090"/>
              <a:gd name="adj3" fmla="val 16667"/>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Max: [0.0, 0.36]</a:t>
            </a:r>
            <a:endParaRPr lang="en-GB" dirty="0"/>
          </a:p>
        </p:txBody>
      </p:sp>
      <p:sp>
        <p:nvSpPr>
          <p:cNvPr id="12" name="Rounded Rectangular Callout 11"/>
          <p:cNvSpPr/>
          <p:nvPr/>
        </p:nvSpPr>
        <p:spPr>
          <a:xfrm>
            <a:off x="6876256" y="3704480"/>
            <a:ext cx="1944216" cy="372591"/>
          </a:xfrm>
          <a:prstGeom prst="wedgeRoundRectCallout">
            <a:avLst>
              <a:gd name="adj1" fmla="val 4013"/>
              <a:gd name="adj2" fmla="val -178218"/>
              <a:gd name="adj3" fmla="val 16667"/>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Max: [0.0, 0.88]</a:t>
            </a:r>
            <a:endParaRPr lang="en-GB" dirty="0"/>
          </a:p>
        </p:txBody>
      </p:sp>
      <p:sp>
        <p:nvSpPr>
          <p:cNvPr id="6" name="Rectangular Callout 5"/>
          <p:cNvSpPr/>
          <p:nvPr/>
        </p:nvSpPr>
        <p:spPr>
          <a:xfrm>
            <a:off x="683568" y="4797152"/>
            <a:ext cx="5940152" cy="1080120"/>
          </a:xfrm>
          <a:prstGeom prst="wedgeRectCallout">
            <a:avLst>
              <a:gd name="adj1" fmla="val 58705"/>
              <a:gd name="adj2" fmla="val -184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t>Min risk value: </a:t>
            </a:r>
            <a:r>
              <a:rPr lang="en-GB" dirty="0" err="1" smtClean="0"/>
              <a:t>rv</a:t>
            </a:r>
            <a:r>
              <a:rPr lang="en-GB" dirty="0" smtClean="0"/>
              <a:t>([0.0, 0.62], 4)  = [0.0, 2.48]</a:t>
            </a:r>
          </a:p>
          <a:p>
            <a:r>
              <a:rPr lang="en-GB" dirty="0" smtClean="0"/>
              <a:t>Max risk value: </a:t>
            </a:r>
            <a:r>
              <a:rPr lang="en-GB" dirty="0" err="1" smtClean="0"/>
              <a:t>rv</a:t>
            </a:r>
            <a:r>
              <a:rPr lang="en-GB" dirty="0" smtClean="0"/>
              <a:t>( [0.0, 0.88], 4) = [0.0, 3.56]</a:t>
            </a:r>
          </a:p>
          <a:p>
            <a:r>
              <a:rPr lang="en-GB" dirty="0" smtClean="0"/>
              <a:t>Sensitivity = diff([0.0, 2.48], [0.0, 3.56] ) = </a:t>
            </a:r>
            <a:r>
              <a:rPr lang="en-GB" b="1" dirty="0" smtClean="0"/>
              <a:t>1.1664</a:t>
            </a:r>
          </a:p>
        </p:txBody>
      </p:sp>
    </p:spTree>
    <p:extLst>
      <p:ext uri="{BB962C8B-B14F-4D97-AF65-F5344CB8AC3E}">
        <p14:creationId xmlns:p14="http://schemas.microsoft.com/office/powerpoint/2010/main" val="310394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10" grpId="0" animBg="1"/>
      <p:bldP spid="11" grpId="0" animBg="1"/>
      <p:bldP spid="12"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How to prioritize the test procedures?</a:t>
            </a:r>
            <a:endParaRPr lang="en-GB" dirty="0"/>
          </a:p>
        </p:txBody>
      </p:sp>
      <p:sp>
        <p:nvSpPr>
          <p:cNvPr id="4" name="Footer Placeholder 3"/>
          <p:cNvSpPr>
            <a:spLocks noGrp="1"/>
          </p:cNvSpPr>
          <p:nvPr>
            <p:ph type="ftr" sz="quarter" idx="11"/>
          </p:nvPr>
        </p:nvSpPr>
        <p:spPr/>
        <p:txBody>
          <a:bodyPr/>
          <a:lstStyle/>
          <a:p>
            <a:r>
              <a:rPr lang="en-GB" dirty="0" smtClean="0"/>
              <a:t>RASEN - 316853</a:t>
            </a:r>
            <a:endParaRPr lang="en-GB" dirty="0"/>
          </a:p>
        </p:txBody>
      </p:sp>
      <p:sp>
        <p:nvSpPr>
          <p:cNvPr id="5" name="Slide Number Placeholder 4"/>
          <p:cNvSpPr>
            <a:spLocks noGrp="1"/>
          </p:cNvSpPr>
          <p:nvPr>
            <p:ph type="sldNum" sz="quarter" idx="12"/>
          </p:nvPr>
        </p:nvSpPr>
        <p:spPr/>
        <p:txBody>
          <a:bodyPr/>
          <a:lstStyle/>
          <a:p>
            <a:fld id="{EFB61608-4E9F-486A-935F-E5F8E15F0A44}" type="slidenum">
              <a:rPr lang="en-GB" smtClean="0"/>
              <a:pPr/>
              <a:t>7</a:t>
            </a:fld>
            <a:endParaRPr lang="en-GB" dirty="0"/>
          </a:p>
        </p:txBody>
      </p:sp>
      <p:graphicFrame>
        <p:nvGraphicFramePr>
          <p:cNvPr id="7" name="Table 6"/>
          <p:cNvGraphicFramePr>
            <a:graphicFrameLocks noGrp="1"/>
          </p:cNvGraphicFramePr>
          <p:nvPr>
            <p:extLst>
              <p:ext uri="{D42A27DB-BD31-4B8C-83A1-F6EECF244321}">
                <p14:modId xmlns:p14="http://schemas.microsoft.com/office/powerpoint/2010/main" val="1843197617"/>
              </p:ext>
            </p:extLst>
          </p:nvPr>
        </p:nvGraphicFramePr>
        <p:xfrm>
          <a:off x="395536" y="1556793"/>
          <a:ext cx="8496944" cy="4743235"/>
        </p:xfrm>
        <a:graphic>
          <a:graphicData uri="http://schemas.openxmlformats.org/drawingml/2006/table">
            <a:tbl>
              <a:tblPr firstRow="1" bandRow="1">
                <a:tableStyleId>{5C22544A-7EE6-4342-B048-85BDC9FD1C3A}</a:tableStyleId>
              </a:tblPr>
              <a:tblGrid>
                <a:gridCol w="648072"/>
                <a:gridCol w="6768752"/>
                <a:gridCol w="1080120"/>
              </a:tblGrid>
              <a:tr h="390312">
                <a:tc>
                  <a:txBody>
                    <a:bodyPr/>
                    <a:lstStyle/>
                    <a:p>
                      <a:r>
                        <a:rPr lang="en-GB" sz="1400" dirty="0" smtClean="0"/>
                        <a:t>Priority</a:t>
                      </a:r>
                      <a:endParaRPr lang="en-GB" sz="1400" dirty="0"/>
                    </a:p>
                  </a:txBody>
                  <a:tcPr/>
                </a:tc>
                <a:tc>
                  <a:txBody>
                    <a:bodyPr/>
                    <a:lstStyle/>
                    <a:p>
                      <a:r>
                        <a:rPr lang="en-GB" sz="1400" dirty="0" smtClean="0"/>
                        <a:t>Test procedure</a:t>
                      </a:r>
                      <a:endParaRPr lang="en-GB" sz="1400" dirty="0"/>
                    </a:p>
                  </a:txBody>
                  <a:tcPr/>
                </a:tc>
                <a:tc>
                  <a:txBody>
                    <a:bodyPr/>
                    <a:lstStyle/>
                    <a:p>
                      <a:r>
                        <a:rPr lang="en-GB" sz="1400" dirty="0" smtClean="0"/>
                        <a:t>Sensitivity</a:t>
                      </a:r>
                      <a:endParaRPr lang="en-GB" sz="1400" dirty="0"/>
                    </a:p>
                  </a:txBody>
                  <a:tcPr/>
                </a:tc>
              </a:tr>
              <a:tr h="520418">
                <a:tc>
                  <a:txBody>
                    <a:bodyPr/>
                    <a:lstStyle/>
                    <a:p>
                      <a:r>
                        <a:rPr lang="en-GB" sz="1400" dirty="0" smtClean="0"/>
                        <a:t>1</a:t>
                      </a:r>
                      <a:endParaRPr lang="en-GB" sz="1400" dirty="0"/>
                    </a:p>
                  </a:txBody>
                  <a:tcPr/>
                </a:tc>
                <a:tc>
                  <a:txBody>
                    <a:bodyPr/>
                    <a:lstStyle/>
                    <a:p>
                      <a:r>
                        <a:rPr lang="en-GB" sz="1400" dirty="0" smtClean="0"/>
                        <a:t>Check that SQL injection launched leads to SQL injection</a:t>
                      </a:r>
                      <a:r>
                        <a:rPr lang="en-GB" sz="1400" baseline="0" dirty="0" smtClean="0"/>
                        <a:t> </a:t>
                      </a:r>
                      <a:r>
                        <a:rPr lang="en-GB" sz="1400" dirty="0" smtClean="0"/>
                        <a:t>successful with conditional likelihood [0.0, 0.6], due to vulnerability</a:t>
                      </a:r>
                      <a:r>
                        <a:rPr lang="en-GB" sz="1400" baseline="0" dirty="0" smtClean="0"/>
                        <a:t> </a:t>
                      </a:r>
                      <a:r>
                        <a:rPr lang="en-GB" sz="1400" dirty="0" smtClean="0"/>
                        <a:t>Insufficient user input validation.</a:t>
                      </a:r>
                      <a:endParaRPr lang="en-GB" sz="1400" dirty="0"/>
                    </a:p>
                  </a:txBody>
                  <a:tcPr/>
                </a:tc>
                <a:tc>
                  <a:txBody>
                    <a:bodyPr/>
                    <a:lstStyle/>
                    <a:p>
                      <a:r>
                        <a:rPr lang="en-GB" sz="1400" dirty="0" smtClean="0"/>
                        <a:t>4.421</a:t>
                      </a:r>
                      <a:endParaRPr lang="en-GB" sz="1400" dirty="0"/>
                    </a:p>
                  </a:txBody>
                  <a:tcPr/>
                </a:tc>
              </a:tr>
              <a:tr h="314926">
                <a:tc>
                  <a:txBody>
                    <a:bodyPr/>
                    <a:lstStyle/>
                    <a:p>
                      <a:r>
                        <a:rPr lang="en-GB" sz="1400" dirty="0" smtClean="0"/>
                        <a:t>2</a:t>
                      </a:r>
                      <a:endParaRPr lang="en-GB" sz="1400" dirty="0"/>
                    </a:p>
                  </a:txBody>
                  <a:tcPr/>
                </a:tc>
                <a:tc>
                  <a:txBody>
                    <a:bodyPr/>
                    <a:lstStyle/>
                    <a:p>
                      <a:r>
                        <a:rPr lang="en-GB" sz="1400" dirty="0" smtClean="0"/>
                        <a:t>Check that Hacker initiates SQL injection launched with likelihood</a:t>
                      </a:r>
                      <a:r>
                        <a:rPr lang="en-GB" sz="1400" baseline="0" dirty="0" smtClean="0"/>
                        <a:t> </a:t>
                      </a:r>
                      <a:r>
                        <a:rPr lang="en-GB" sz="1400" dirty="0" smtClean="0"/>
                        <a:t>[0.125, 0.875].</a:t>
                      </a:r>
                      <a:endParaRPr lang="en-GB" sz="1400" dirty="0"/>
                    </a:p>
                  </a:txBody>
                  <a:tcPr/>
                </a:tc>
                <a:tc>
                  <a:txBody>
                    <a:bodyPr/>
                    <a:lstStyle/>
                    <a:p>
                      <a:r>
                        <a:rPr lang="en-GB" sz="1400" dirty="0" smtClean="0"/>
                        <a:t>3.240</a:t>
                      </a:r>
                      <a:endParaRPr lang="en-GB" sz="1400" dirty="0"/>
                    </a:p>
                  </a:txBody>
                  <a:tcPr/>
                </a:tc>
              </a:tr>
              <a:tr h="374687">
                <a:tc>
                  <a:txBody>
                    <a:bodyPr/>
                    <a:lstStyle/>
                    <a:p>
                      <a:r>
                        <a:rPr lang="en-GB" sz="1400" dirty="0" smtClean="0"/>
                        <a:t>3</a:t>
                      </a:r>
                      <a:endParaRPr lang="en-GB" sz="1400" dirty="0"/>
                    </a:p>
                  </a:txBody>
                  <a:tcPr/>
                </a:tc>
                <a:tc>
                  <a:txBody>
                    <a:bodyPr/>
                    <a:lstStyle/>
                    <a:p>
                      <a:r>
                        <a:rPr lang="en-GB" sz="1400" dirty="0" smtClean="0"/>
                        <a:t>Check that Hacker initiates Social engineering attempted with likelihood [0.0, 0.45].</a:t>
                      </a:r>
                      <a:endParaRPr lang="en-GB" sz="1400" dirty="0"/>
                    </a:p>
                  </a:txBody>
                  <a:tcPr/>
                </a:tc>
                <a:tc>
                  <a:txBody>
                    <a:bodyPr/>
                    <a:lstStyle/>
                    <a:p>
                      <a:r>
                        <a:rPr lang="en-GB" sz="1400" dirty="0" smtClean="0"/>
                        <a:t>2.203</a:t>
                      </a:r>
                      <a:endParaRPr lang="en-GB" sz="1400" dirty="0"/>
                    </a:p>
                  </a:txBody>
                  <a:tcPr/>
                </a:tc>
              </a:tr>
              <a:tr h="520418">
                <a:tc>
                  <a:txBody>
                    <a:bodyPr/>
                    <a:lstStyle/>
                    <a:p>
                      <a:r>
                        <a:rPr lang="en-GB" sz="1400" dirty="0" smtClean="0"/>
                        <a:t>4</a:t>
                      </a:r>
                      <a:endParaRPr lang="en-GB" sz="1400" dirty="0"/>
                    </a:p>
                  </a:txBody>
                  <a:tcPr/>
                </a:tc>
                <a:tc>
                  <a:txBody>
                    <a:bodyPr/>
                    <a:lstStyle/>
                    <a:p>
                      <a:r>
                        <a:rPr lang="en-GB" sz="1400" dirty="0" smtClean="0"/>
                        <a:t>Check that SQL injection successful leads to Confidential</a:t>
                      </a:r>
                      <a:r>
                        <a:rPr lang="en-GB" sz="1400" baseline="0" dirty="0" smtClean="0"/>
                        <a:t> </a:t>
                      </a:r>
                      <a:r>
                        <a:rPr lang="en-GB" sz="1400" dirty="0" smtClean="0"/>
                        <a:t>user data disclosed with conditional likelihood [0.35, 1.0].</a:t>
                      </a:r>
                      <a:endParaRPr lang="en-GB" sz="1400" dirty="0"/>
                    </a:p>
                  </a:txBody>
                  <a:tcPr/>
                </a:tc>
                <a:tc>
                  <a:txBody>
                    <a:bodyPr/>
                    <a:lstStyle/>
                    <a:p>
                      <a:r>
                        <a:rPr lang="en-GB" sz="1400" dirty="0" smtClean="0"/>
                        <a:t>1.863</a:t>
                      </a:r>
                      <a:endParaRPr lang="en-GB" sz="1400" dirty="0"/>
                    </a:p>
                  </a:txBody>
                  <a:tcPr/>
                </a:tc>
              </a:tr>
              <a:tr h="721649">
                <a:tc>
                  <a:txBody>
                    <a:bodyPr/>
                    <a:lstStyle/>
                    <a:p>
                      <a:r>
                        <a:rPr lang="en-GB" sz="1400" dirty="0" smtClean="0"/>
                        <a:t>5</a:t>
                      </a:r>
                      <a:endParaRPr lang="en-GB" sz="1400" dirty="0"/>
                    </a:p>
                  </a:txBody>
                  <a:tcPr/>
                </a:tc>
                <a:tc>
                  <a:txBody>
                    <a:bodyPr/>
                    <a:lstStyle/>
                    <a:p>
                      <a:r>
                        <a:rPr lang="en-GB" sz="1400" dirty="0" smtClean="0"/>
                        <a:t>Check that Social engineering attempted leads to Hacker obtains account user name and password with conditional likelihood [0.2,</a:t>
                      </a:r>
                      <a:r>
                        <a:rPr lang="en-GB" sz="1400" baseline="0" dirty="0" smtClean="0"/>
                        <a:t> </a:t>
                      </a:r>
                      <a:r>
                        <a:rPr lang="en-GB" sz="1400" dirty="0" smtClean="0"/>
                        <a:t>0.8], due to vulnerability Lack of user security awareness.</a:t>
                      </a:r>
                      <a:endParaRPr lang="en-GB" sz="1400" dirty="0"/>
                    </a:p>
                  </a:txBody>
                  <a:tcPr/>
                </a:tc>
                <a:tc>
                  <a:txBody>
                    <a:bodyPr/>
                    <a:lstStyle/>
                    <a:p>
                      <a:r>
                        <a:rPr lang="en-GB" sz="1400" dirty="0" smtClean="0"/>
                        <a:t>1.166</a:t>
                      </a:r>
                      <a:endParaRPr lang="en-GB" sz="1400" dirty="0"/>
                    </a:p>
                  </a:txBody>
                  <a:tcPr/>
                </a:tc>
              </a:tr>
              <a:tr h="511168">
                <a:tc>
                  <a:txBody>
                    <a:bodyPr/>
                    <a:lstStyle/>
                    <a:p>
                      <a:r>
                        <a:rPr lang="en-GB" sz="1400" dirty="0" smtClean="0"/>
                        <a:t>6</a:t>
                      </a:r>
                      <a:endParaRPr lang="en-GB" sz="1400" dirty="0"/>
                    </a:p>
                  </a:txBody>
                  <a:tcPr/>
                </a:tc>
                <a:tc>
                  <a:txBody>
                    <a:bodyPr/>
                    <a:lstStyle/>
                    <a:p>
                      <a:r>
                        <a:rPr lang="en-GB" sz="1400" dirty="0" smtClean="0"/>
                        <a:t>Check that Hacker initiates Denial of service attack launched with</a:t>
                      </a:r>
                      <a:r>
                        <a:rPr lang="en-GB" sz="1400" baseline="0" dirty="0" smtClean="0"/>
                        <a:t> </a:t>
                      </a:r>
                      <a:r>
                        <a:rPr lang="en-GB" sz="1400" dirty="0" smtClean="0"/>
                        <a:t>likelihood [0.0, 0.65].</a:t>
                      </a:r>
                      <a:endParaRPr lang="en-GB" sz="1400" dirty="0"/>
                    </a:p>
                  </a:txBody>
                  <a:tcPr/>
                </a:tc>
                <a:tc>
                  <a:txBody>
                    <a:bodyPr/>
                    <a:lstStyle/>
                    <a:p>
                      <a:r>
                        <a:rPr lang="en-GB" sz="1400" dirty="0" smtClean="0"/>
                        <a:t>0.439</a:t>
                      </a:r>
                      <a:endParaRPr lang="en-GB" sz="1400" dirty="0"/>
                    </a:p>
                  </a:txBody>
                  <a:tcPr/>
                </a:tc>
              </a:tr>
              <a:tr h="721649">
                <a:tc>
                  <a:txBody>
                    <a:bodyPr/>
                    <a:lstStyle/>
                    <a:p>
                      <a:r>
                        <a:rPr lang="en-GB" sz="1400" dirty="0" smtClean="0"/>
                        <a:t>7</a:t>
                      </a:r>
                      <a:endParaRPr lang="en-GB" sz="1400" dirty="0"/>
                    </a:p>
                  </a:txBody>
                  <a:tcPr/>
                </a:tc>
                <a:tc>
                  <a:txBody>
                    <a:bodyPr/>
                    <a:lstStyle/>
                    <a:p>
                      <a:r>
                        <a:rPr lang="en-GB" sz="1400" b="0" i="0" u="none" strike="noStrike" kern="1200" baseline="0" dirty="0" smtClean="0">
                          <a:solidFill>
                            <a:schemeClr val="dk1"/>
                          </a:solidFill>
                          <a:latin typeface="+mn-lt"/>
                          <a:ea typeface="+mn-ea"/>
                          <a:cs typeface="+mn-cs"/>
                        </a:rPr>
                        <a:t>Check Denial of service attack launched leads to Service unavailable with conditional likelihood [0.1, 0.5], due to vulnerabilities Poor server/network capacity and Non-robust protocol implementation.</a:t>
                      </a:r>
                      <a:endParaRPr lang="en-GB" sz="1400" dirty="0"/>
                    </a:p>
                  </a:txBody>
                  <a:tcPr/>
                </a:tc>
                <a:tc>
                  <a:txBody>
                    <a:bodyPr/>
                    <a:lstStyle/>
                    <a:p>
                      <a:r>
                        <a:rPr lang="en-GB" sz="1400" dirty="0" smtClean="0"/>
                        <a:t>0.270</a:t>
                      </a:r>
                      <a:endParaRPr lang="en-GB" sz="1400" dirty="0"/>
                    </a:p>
                  </a:txBody>
                  <a:tcPr/>
                </a:tc>
              </a:tr>
              <a:tr h="520418">
                <a:tc>
                  <a:txBody>
                    <a:bodyPr/>
                    <a:lstStyle/>
                    <a:p>
                      <a:r>
                        <a:rPr lang="en-GB" sz="1400" dirty="0" smtClean="0"/>
                        <a:t>8</a:t>
                      </a:r>
                      <a:endParaRPr lang="en-GB" sz="1400" dirty="0"/>
                    </a:p>
                  </a:txBody>
                  <a:tcPr/>
                </a:tc>
                <a:tc>
                  <a:txBody>
                    <a:bodyPr/>
                    <a:lstStyle/>
                    <a:p>
                      <a:r>
                        <a:rPr lang="en-GB" sz="1400" dirty="0" smtClean="0"/>
                        <a:t>Check that Hacker obtains account user name and password leads</a:t>
                      </a:r>
                      <a:r>
                        <a:rPr lang="en-GB" sz="1400" baseline="0" dirty="0" smtClean="0"/>
                        <a:t> </a:t>
                      </a:r>
                      <a:r>
                        <a:rPr lang="en-GB" sz="1400" dirty="0" smtClean="0"/>
                        <a:t>to Confidential user data disclosed with conditional likelihood [1.0,</a:t>
                      </a:r>
                      <a:r>
                        <a:rPr lang="en-GB" sz="1400" baseline="0" dirty="0" smtClean="0"/>
                        <a:t> </a:t>
                      </a:r>
                      <a:r>
                        <a:rPr lang="en-GB" sz="1400" dirty="0" smtClean="0"/>
                        <a:t>1.0].</a:t>
                      </a:r>
                      <a:endParaRPr lang="en-GB" sz="1400" dirty="0"/>
                    </a:p>
                  </a:txBody>
                  <a:tcPr/>
                </a:tc>
                <a:tc>
                  <a:txBody>
                    <a:bodyPr/>
                    <a:lstStyle/>
                    <a:p>
                      <a:r>
                        <a:rPr lang="en-GB" sz="1400" dirty="0" smtClean="0"/>
                        <a:t>0.0</a:t>
                      </a:r>
                      <a:endParaRPr lang="en-GB" sz="1400" dirty="0"/>
                    </a:p>
                  </a:txBody>
                  <a:tcPr/>
                </a:tc>
              </a:tr>
            </a:tbl>
          </a:graphicData>
        </a:graphic>
      </p:graphicFrame>
      <p:sp>
        <p:nvSpPr>
          <p:cNvPr id="9" name="Rectangle 8"/>
          <p:cNvSpPr/>
          <p:nvPr/>
        </p:nvSpPr>
        <p:spPr>
          <a:xfrm>
            <a:off x="7740352" y="1412776"/>
            <a:ext cx="1224136" cy="489654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ounded Rectangular Callout 7"/>
          <p:cNvSpPr/>
          <p:nvPr/>
        </p:nvSpPr>
        <p:spPr>
          <a:xfrm>
            <a:off x="5868144" y="2420888"/>
            <a:ext cx="2714600" cy="612648"/>
          </a:xfrm>
          <a:prstGeom prst="wedgeRoundRectCallout">
            <a:avLst>
              <a:gd name="adj1" fmla="val 30393"/>
              <a:gd name="adj2" fmla="val 18998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This is the value we calculated in the example</a:t>
            </a:r>
            <a:endParaRPr lang="en-GB" dirty="0"/>
          </a:p>
        </p:txBody>
      </p:sp>
    </p:spTree>
    <p:extLst>
      <p:ext uri="{BB962C8B-B14F-4D97-AF65-F5344CB8AC3E}">
        <p14:creationId xmlns:p14="http://schemas.microsoft.com/office/powerpoint/2010/main" val="53090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000" y="1804791"/>
            <a:ext cx="8749480" cy="4308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fontScale="90000"/>
          </a:bodyPr>
          <a:lstStyle/>
          <a:p>
            <a:r>
              <a:rPr lang="en-GB" dirty="0" smtClean="0"/>
              <a:t>How to select test procedures?</a:t>
            </a:r>
            <a:endParaRPr lang="en-GB" dirty="0"/>
          </a:p>
        </p:txBody>
      </p:sp>
      <p:sp>
        <p:nvSpPr>
          <p:cNvPr id="4" name="Footer Placeholder 3"/>
          <p:cNvSpPr>
            <a:spLocks noGrp="1"/>
          </p:cNvSpPr>
          <p:nvPr>
            <p:ph type="ftr" sz="quarter" idx="11"/>
          </p:nvPr>
        </p:nvSpPr>
        <p:spPr/>
        <p:txBody>
          <a:bodyPr/>
          <a:lstStyle/>
          <a:p>
            <a:r>
              <a:rPr lang="en-GB" dirty="0" smtClean="0"/>
              <a:t>RASEN - 316853</a:t>
            </a:r>
            <a:endParaRPr lang="en-GB" dirty="0"/>
          </a:p>
        </p:txBody>
      </p:sp>
      <p:sp>
        <p:nvSpPr>
          <p:cNvPr id="5" name="Slide Number Placeholder 4"/>
          <p:cNvSpPr>
            <a:spLocks noGrp="1"/>
          </p:cNvSpPr>
          <p:nvPr>
            <p:ph type="sldNum" sz="quarter" idx="12"/>
          </p:nvPr>
        </p:nvSpPr>
        <p:spPr/>
        <p:txBody>
          <a:bodyPr/>
          <a:lstStyle/>
          <a:p>
            <a:fld id="{EFB61608-4E9F-486A-935F-E5F8E15F0A44}" type="slidenum">
              <a:rPr lang="en-GB" smtClean="0"/>
              <a:pPr/>
              <a:t>8</a:t>
            </a:fld>
            <a:endParaRPr lang="en-GB" dirty="0"/>
          </a:p>
        </p:txBody>
      </p:sp>
      <p:sp>
        <p:nvSpPr>
          <p:cNvPr id="7" name="Rounded Rectangular Callout 6"/>
          <p:cNvSpPr/>
          <p:nvPr/>
        </p:nvSpPr>
        <p:spPr>
          <a:xfrm>
            <a:off x="2411760" y="1703140"/>
            <a:ext cx="1944216" cy="372591"/>
          </a:xfrm>
          <a:prstGeom prst="wedgeRoundRectCallout">
            <a:avLst>
              <a:gd name="adj1" fmla="val 37327"/>
              <a:gd name="adj2" fmla="val 18735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Effort: 7 days</a:t>
            </a:r>
            <a:endParaRPr lang="en-GB" dirty="0"/>
          </a:p>
        </p:txBody>
      </p:sp>
      <p:sp>
        <p:nvSpPr>
          <p:cNvPr id="8" name="Rounded Rectangular Callout 7"/>
          <p:cNvSpPr/>
          <p:nvPr/>
        </p:nvSpPr>
        <p:spPr>
          <a:xfrm>
            <a:off x="1835696" y="2911599"/>
            <a:ext cx="1944216" cy="372591"/>
          </a:xfrm>
          <a:prstGeom prst="wedgeRoundRectCallout">
            <a:avLst>
              <a:gd name="adj1" fmla="val 76030"/>
              <a:gd name="adj2" fmla="val 10298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Effort: 2 days</a:t>
            </a:r>
            <a:endParaRPr lang="en-GB" dirty="0"/>
          </a:p>
        </p:txBody>
      </p:sp>
      <p:sp>
        <p:nvSpPr>
          <p:cNvPr id="9" name="Rounded Rectangular Callout 8"/>
          <p:cNvSpPr/>
          <p:nvPr/>
        </p:nvSpPr>
        <p:spPr>
          <a:xfrm>
            <a:off x="3494130" y="4005064"/>
            <a:ext cx="1944216" cy="372591"/>
          </a:xfrm>
          <a:prstGeom prst="wedgeRoundRectCallout">
            <a:avLst>
              <a:gd name="adj1" fmla="val 76030"/>
              <a:gd name="adj2" fmla="val 10298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Effort: 4 days</a:t>
            </a:r>
            <a:endParaRPr lang="en-GB" dirty="0"/>
          </a:p>
        </p:txBody>
      </p:sp>
      <p:sp>
        <p:nvSpPr>
          <p:cNvPr id="10" name="Rounded Rectangular Callout 9"/>
          <p:cNvSpPr/>
          <p:nvPr/>
        </p:nvSpPr>
        <p:spPr>
          <a:xfrm>
            <a:off x="5076056" y="1516844"/>
            <a:ext cx="1944216" cy="372591"/>
          </a:xfrm>
          <a:prstGeom prst="wedgeRoundRectCallout">
            <a:avLst>
              <a:gd name="adj1" fmla="val 21649"/>
              <a:gd name="adj2" fmla="val 33306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Effort: 1 day</a:t>
            </a:r>
            <a:endParaRPr lang="en-GB" dirty="0"/>
          </a:p>
        </p:txBody>
      </p:sp>
      <p:sp>
        <p:nvSpPr>
          <p:cNvPr id="11" name="Rounded Rectangular Callout 10"/>
          <p:cNvSpPr/>
          <p:nvPr/>
        </p:nvSpPr>
        <p:spPr>
          <a:xfrm>
            <a:off x="7020272" y="3816076"/>
            <a:ext cx="1944216" cy="372591"/>
          </a:xfrm>
          <a:prstGeom prst="wedgeRoundRectCallout">
            <a:avLst>
              <a:gd name="adj1" fmla="val -74374"/>
              <a:gd name="adj2" fmla="val -14242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Effort: 2 days</a:t>
            </a:r>
            <a:endParaRPr lang="en-GB" dirty="0"/>
          </a:p>
        </p:txBody>
      </p:sp>
    </p:spTree>
    <p:extLst>
      <p:ext uri="{BB962C8B-B14F-4D97-AF65-F5344CB8AC3E}">
        <p14:creationId xmlns:p14="http://schemas.microsoft.com/office/powerpoint/2010/main" val="54510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How to select test procedures?</a:t>
            </a:r>
            <a:endParaRPr lang="en-GB" dirty="0"/>
          </a:p>
        </p:txBody>
      </p:sp>
      <p:sp>
        <p:nvSpPr>
          <p:cNvPr id="4" name="Footer Placeholder 3"/>
          <p:cNvSpPr>
            <a:spLocks noGrp="1"/>
          </p:cNvSpPr>
          <p:nvPr>
            <p:ph type="ftr" sz="quarter" idx="11"/>
          </p:nvPr>
        </p:nvSpPr>
        <p:spPr/>
        <p:txBody>
          <a:bodyPr/>
          <a:lstStyle/>
          <a:p>
            <a:r>
              <a:rPr lang="en-GB" dirty="0" smtClean="0"/>
              <a:t>RASEN - 316853</a:t>
            </a:r>
            <a:endParaRPr lang="en-GB" dirty="0"/>
          </a:p>
        </p:txBody>
      </p:sp>
      <p:sp>
        <p:nvSpPr>
          <p:cNvPr id="5" name="Slide Number Placeholder 4"/>
          <p:cNvSpPr>
            <a:spLocks noGrp="1"/>
          </p:cNvSpPr>
          <p:nvPr>
            <p:ph type="sldNum" sz="quarter" idx="12"/>
          </p:nvPr>
        </p:nvSpPr>
        <p:spPr/>
        <p:txBody>
          <a:bodyPr/>
          <a:lstStyle/>
          <a:p>
            <a:fld id="{EFB61608-4E9F-486A-935F-E5F8E15F0A44}" type="slidenum">
              <a:rPr lang="en-GB" smtClean="0"/>
              <a:pPr/>
              <a:t>9</a:t>
            </a:fld>
            <a:endParaRPr lang="en-GB" dirty="0"/>
          </a:p>
        </p:txBody>
      </p:sp>
      <p:graphicFrame>
        <p:nvGraphicFramePr>
          <p:cNvPr id="7" name="Table 6"/>
          <p:cNvGraphicFramePr>
            <a:graphicFrameLocks noGrp="1"/>
          </p:cNvGraphicFramePr>
          <p:nvPr>
            <p:extLst>
              <p:ext uri="{D42A27DB-BD31-4B8C-83A1-F6EECF244321}">
                <p14:modId xmlns:p14="http://schemas.microsoft.com/office/powerpoint/2010/main" val="1257360252"/>
              </p:ext>
            </p:extLst>
          </p:nvPr>
        </p:nvGraphicFramePr>
        <p:xfrm>
          <a:off x="323528" y="1566084"/>
          <a:ext cx="8496944" cy="5104803"/>
        </p:xfrm>
        <a:graphic>
          <a:graphicData uri="http://schemas.openxmlformats.org/drawingml/2006/table">
            <a:tbl>
              <a:tblPr firstRow="1" bandRow="1">
                <a:tableStyleId>{5C22544A-7EE6-4342-B048-85BDC9FD1C3A}</a:tableStyleId>
              </a:tblPr>
              <a:tblGrid>
                <a:gridCol w="574981"/>
                <a:gridCol w="6005359"/>
                <a:gridCol w="958302"/>
                <a:gridCol w="958302"/>
              </a:tblGrid>
              <a:tr h="518161">
                <a:tc>
                  <a:txBody>
                    <a:bodyPr/>
                    <a:lstStyle/>
                    <a:p>
                      <a:r>
                        <a:rPr lang="en-GB" sz="1400" dirty="0" smtClean="0"/>
                        <a:t>Priority</a:t>
                      </a:r>
                      <a:endParaRPr lang="en-GB" sz="1400" dirty="0"/>
                    </a:p>
                  </a:txBody>
                  <a:tcPr/>
                </a:tc>
                <a:tc>
                  <a:txBody>
                    <a:bodyPr/>
                    <a:lstStyle/>
                    <a:p>
                      <a:r>
                        <a:rPr lang="en-GB" sz="1400" dirty="0" smtClean="0"/>
                        <a:t>Test procedure</a:t>
                      </a:r>
                      <a:endParaRPr lang="en-GB" sz="1400" dirty="0"/>
                    </a:p>
                  </a:txBody>
                  <a:tcPr/>
                </a:tc>
                <a:tc>
                  <a:txBody>
                    <a:bodyPr/>
                    <a:lstStyle/>
                    <a:p>
                      <a:r>
                        <a:rPr lang="en-GB" sz="1400" dirty="0" smtClean="0"/>
                        <a:t>Sensitivity</a:t>
                      </a:r>
                      <a:endParaRPr lang="en-GB" sz="1400" dirty="0"/>
                    </a:p>
                  </a:txBody>
                  <a:tcPr/>
                </a:tc>
                <a:tc>
                  <a:txBody>
                    <a:bodyPr/>
                    <a:lstStyle/>
                    <a:p>
                      <a:r>
                        <a:rPr lang="en-GB" sz="1400" dirty="0" smtClean="0"/>
                        <a:t>Effort</a:t>
                      </a:r>
                      <a:endParaRPr lang="en-GB" sz="1400" dirty="0"/>
                    </a:p>
                  </a:txBody>
                  <a:tcPr/>
                </a:tc>
              </a:tr>
              <a:tr h="520418">
                <a:tc>
                  <a:txBody>
                    <a:bodyPr/>
                    <a:lstStyle/>
                    <a:p>
                      <a:r>
                        <a:rPr lang="en-GB" sz="1400" dirty="0" smtClean="0"/>
                        <a:t>1</a:t>
                      </a:r>
                      <a:endParaRPr lang="en-GB" sz="1400" dirty="0"/>
                    </a:p>
                  </a:txBody>
                  <a:tcPr/>
                </a:tc>
                <a:tc>
                  <a:txBody>
                    <a:bodyPr/>
                    <a:lstStyle/>
                    <a:p>
                      <a:r>
                        <a:rPr lang="en-GB" sz="1400" dirty="0" smtClean="0"/>
                        <a:t>Check that SQL injection launched leads to SQL injection</a:t>
                      </a:r>
                      <a:r>
                        <a:rPr lang="en-GB" sz="1400" baseline="0" dirty="0" smtClean="0"/>
                        <a:t> </a:t>
                      </a:r>
                      <a:r>
                        <a:rPr lang="en-GB" sz="1400" dirty="0" smtClean="0"/>
                        <a:t>successful with conditional likelihood [0.0, 0.6], due to vulnerability</a:t>
                      </a:r>
                      <a:r>
                        <a:rPr lang="en-GB" sz="1400" baseline="0" dirty="0" smtClean="0"/>
                        <a:t> </a:t>
                      </a:r>
                      <a:r>
                        <a:rPr lang="en-GB" sz="1400" dirty="0" smtClean="0"/>
                        <a:t>Insufficient user input validation.</a:t>
                      </a:r>
                      <a:endParaRPr lang="en-GB" sz="1400" dirty="0"/>
                    </a:p>
                  </a:txBody>
                  <a:tcPr/>
                </a:tc>
                <a:tc>
                  <a:txBody>
                    <a:bodyPr/>
                    <a:lstStyle/>
                    <a:p>
                      <a:r>
                        <a:rPr lang="en-GB" sz="1400" dirty="0" smtClean="0"/>
                        <a:t>4.421</a:t>
                      </a:r>
                      <a:endParaRPr lang="en-GB" sz="1400" dirty="0"/>
                    </a:p>
                  </a:txBody>
                  <a:tcPr/>
                </a:tc>
                <a:tc>
                  <a:txBody>
                    <a:bodyPr/>
                    <a:lstStyle/>
                    <a:p>
                      <a:r>
                        <a:rPr lang="en-GB" sz="1400" dirty="0" smtClean="0"/>
                        <a:t>2 days</a:t>
                      </a:r>
                      <a:endParaRPr lang="en-GB" sz="1400" dirty="0"/>
                    </a:p>
                  </a:txBody>
                  <a:tcPr/>
                </a:tc>
              </a:tr>
              <a:tr h="314926">
                <a:tc>
                  <a:txBody>
                    <a:bodyPr/>
                    <a:lstStyle/>
                    <a:p>
                      <a:r>
                        <a:rPr lang="en-GB" sz="1400" dirty="0" smtClean="0"/>
                        <a:t>2</a:t>
                      </a:r>
                      <a:endParaRPr lang="en-GB" sz="1400" dirty="0"/>
                    </a:p>
                  </a:txBody>
                  <a:tcPr/>
                </a:tc>
                <a:tc>
                  <a:txBody>
                    <a:bodyPr/>
                    <a:lstStyle/>
                    <a:p>
                      <a:r>
                        <a:rPr lang="en-GB" sz="1400" dirty="0" smtClean="0"/>
                        <a:t>Check that Hacker initiates SQL injection launched with likelihood</a:t>
                      </a:r>
                      <a:r>
                        <a:rPr lang="en-GB" sz="1400" baseline="0" dirty="0" smtClean="0"/>
                        <a:t> </a:t>
                      </a:r>
                      <a:r>
                        <a:rPr lang="en-GB" sz="1400" dirty="0" smtClean="0"/>
                        <a:t>[0.125, 0.875].</a:t>
                      </a:r>
                      <a:endParaRPr lang="en-GB" sz="1400" dirty="0"/>
                    </a:p>
                  </a:txBody>
                  <a:tcPr/>
                </a:tc>
                <a:tc>
                  <a:txBody>
                    <a:bodyPr/>
                    <a:lstStyle/>
                    <a:p>
                      <a:r>
                        <a:rPr lang="en-GB" sz="1400" dirty="0" smtClean="0"/>
                        <a:t>3.240</a:t>
                      </a:r>
                      <a:endParaRPr lang="en-GB" sz="1400" dirty="0"/>
                    </a:p>
                  </a:txBody>
                  <a:tcPr/>
                </a:tc>
                <a:tc>
                  <a:txBody>
                    <a:bodyPr/>
                    <a:lstStyle/>
                    <a:p>
                      <a:r>
                        <a:rPr lang="en-GB" sz="1400" dirty="0" smtClean="0"/>
                        <a:t>N / A</a:t>
                      </a:r>
                      <a:endParaRPr lang="en-GB" sz="1400" dirty="0"/>
                    </a:p>
                  </a:txBody>
                  <a:tcPr/>
                </a:tc>
              </a:tr>
              <a:tr h="374687">
                <a:tc>
                  <a:txBody>
                    <a:bodyPr/>
                    <a:lstStyle/>
                    <a:p>
                      <a:r>
                        <a:rPr lang="en-GB" sz="1400" dirty="0" smtClean="0"/>
                        <a:t>3</a:t>
                      </a:r>
                      <a:endParaRPr lang="en-GB" sz="1400" dirty="0"/>
                    </a:p>
                  </a:txBody>
                  <a:tcPr/>
                </a:tc>
                <a:tc>
                  <a:txBody>
                    <a:bodyPr/>
                    <a:lstStyle/>
                    <a:p>
                      <a:r>
                        <a:rPr lang="en-GB" sz="1400" dirty="0" smtClean="0"/>
                        <a:t>Check that Hacker initiates Social engineering attempted with likelihood [0.0, 0.45].</a:t>
                      </a:r>
                      <a:endParaRPr lang="en-GB" sz="1400" dirty="0"/>
                    </a:p>
                  </a:txBody>
                  <a:tcPr/>
                </a:tc>
                <a:tc>
                  <a:txBody>
                    <a:bodyPr/>
                    <a:lstStyle/>
                    <a:p>
                      <a:r>
                        <a:rPr lang="en-GB" sz="1400" dirty="0" smtClean="0"/>
                        <a:t>2.203</a:t>
                      </a:r>
                      <a:endParaRPr lang="en-GB" sz="1400" dirty="0"/>
                    </a:p>
                  </a:txBody>
                  <a:tcPr/>
                </a:tc>
                <a:tc>
                  <a:txBody>
                    <a:bodyPr/>
                    <a:lstStyle/>
                    <a:p>
                      <a:r>
                        <a:rPr lang="en-GB" sz="1400" dirty="0" smtClean="0"/>
                        <a:t>N / A</a:t>
                      </a:r>
                      <a:endParaRPr lang="en-GB" sz="1400" dirty="0"/>
                    </a:p>
                  </a:txBody>
                  <a:tcPr/>
                </a:tc>
              </a:tr>
              <a:tr h="520418">
                <a:tc>
                  <a:txBody>
                    <a:bodyPr/>
                    <a:lstStyle/>
                    <a:p>
                      <a:r>
                        <a:rPr lang="en-GB" sz="1400" dirty="0" smtClean="0"/>
                        <a:t>4</a:t>
                      </a:r>
                      <a:endParaRPr lang="en-GB" sz="1400" dirty="0"/>
                    </a:p>
                  </a:txBody>
                  <a:tcPr/>
                </a:tc>
                <a:tc>
                  <a:txBody>
                    <a:bodyPr/>
                    <a:lstStyle/>
                    <a:p>
                      <a:r>
                        <a:rPr lang="en-GB" sz="1400" dirty="0" smtClean="0"/>
                        <a:t>Check that SQL injection successful leads to Confidential</a:t>
                      </a:r>
                      <a:r>
                        <a:rPr lang="en-GB" sz="1400" baseline="0" dirty="0" smtClean="0"/>
                        <a:t> </a:t>
                      </a:r>
                      <a:r>
                        <a:rPr lang="en-GB" sz="1400" dirty="0" smtClean="0"/>
                        <a:t>user data disclosed with conditional likelihood [0.35, 1.0].</a:t>
                      </a:r>
                      <a:endParaRPr lang="en-GB" sz="1400" dirty="0"/>
                    </a:p>
                  </a:txBody>
                  <a:tcPr/>
                </a:tc>
                <a:tc>
                  <a:txBody>
                    <a:bodyPr/>
                    <a:lstStyle/>
                    <a:p>
                      <a:r>
                        <a:rPr lang="en-GB" sz="1400" dirty="0" smtClean="0"/>
                        <a:t>1.863</a:t>
                      </a:r>
                      <a:endParaRPr lang="en-GB" sz="1400" dirty="0"/>
                    </a:p>
                  </a:txBody>
                  <a:tcPr/>
                </a:tc>
                <a:tc>
                  <a:txBody>
                    <a:bodyPr/>
                    <a:lstStyle/>
                    <a:p>
                      <a:r>
                        <a:rPr lang="en-GB" sz="1400" dirty="0" smtClean="0"/>
                        <a:t>2 days</a:t>
                      </a:r>
                      <a:endParaRPr lang="en-GB" sz="1400" dirty="0"/>
                    </a:p>
                  </a:txBody>
                  <a:tcPr/>
                </a:tc>
              </a:tr>
              <a:tr h="721649">
                <a:tc>
                  <a:txBody>
                    <a:bodyPr/>
                    <a:lstStyle/>
                    <a:p>
                      <a:r>
                        <a:rPr lang="en-GB" sz="1400" dirty="0" smtClean="0"/>
                        <a:t>5</a:t>
                      </a:r>
                      <a:endParaRPr lang="en-GB" sz="1400" dirty="0"/>
                    </a:p>
                  </a:txBody>
                  <a:tcPr/>
                </a:tc>
                <a:tc>
                  <a:txBody>
                    <a:bodyPr/>
                    <a:lstStyle/>
                    <a:p>
                      <a:r>
                        <a:rPr lang="en-GB" sz="1400" dirty="0" smtClean="0"/>
                        <a:t>Check that Social engineering attempted leads to Hacker obtains account user name and password with conditional likelihood [0.2,</a:t>
                      </a:r>
                      <a:r>
                        <a:rPr lang="en-GB" sz="1400" baseline="0" dirty="0" smtClean="0"/>
                        <a:t> </a:t>
                      </a:r>
                      <a:r>
                        <a:rPr lang="en-GB" sz="1400" dirty="0" smtClean="0"/>
                        <a:t>0.8], due to vulnerability Lack of user security awareness.</a:t>
                      </a:r>
                      <a:endParaRPr lang="en-GB" sz="1400" dirty="0"/>
                    </a:p>
                  </a:txBody>
                  <a:tcPr/>
                </a:tc>
                <a:tc>
                  <a:txBody>
                    <a:bodyPr/>
                    <a:lstStyle/>
                    <a:p>
                      <a:r>
                        <a:rPr lang="en-GB" sz="1400" dirty="0" smtClean="0"/>
                        <a:t>1.166</a:t>
                      </a:r>
                      <a:endParaRPr lang="en-GB" sz="1400" dirty="0"/>
                    </a:p>
                  </a:txBody>
                  <a:tcPr/>
                </a:tc>
                <a:tc>
                  <a:txBody>
                    <a:bodyPr/>
                    <a:lstStyle/>
                    <a:p>
                      <a:r>
                        <a:rPr lang="en-GB" sz="1400" dirty="0" smtClean="0"/>
                        <a:t>7</a:t>
                      </a:r>
                      <a:r>
                        <a:rPr lang="en-GB" sz="1400" baseline="0" dirty="0" smtClean="0"/>
                        <a:t> days</a:t>
                      </a:r>
                      <a:endParaRPr lang="en-GB" sz="1400" dirty="0"/>
                    </a:p>
                  </a:txBody>
                  <a:tcPr/>
                </a:tc>
              </a:tr>
              <a:tr h="511168">
                <a:tc>
                  <a:txBody>
                    <a:bodyPr/>
                    <a:lstStyle/>
                    <a:p>
                      <a:r>
                        <a:rPr lang="en-GB" sz="1400" dirty="0" smtClean="0"/>
                        <a:t>6</a:t>
                      </a:r>
                      <a:endParaRPr lang="en-GB" sz="1400" dirty="0"/>
                    </a:p>
                  </a:txBody>
                  <a:tcPr/>
                </a:tc>
                <a:tc>
                  <a:txBody>
                    <a:bodyPr/>
                    <a:lstStyle/>
                    <a:p>
                      <a:r>
                        <a:rPr lang="en-GB" sz="1400" dirty="0" smtClean="0"/>
                        <a:t>Check that Hacker initiates Denial of service attack launched with</a:t>
                      </a:r>
                      <a:r>
                        <a:rPr lang="en-GB" sz="1400" baseline="0" dirty="0" smtClean="0"/>
                        <a:t> </a:t>
                      </a:r>
                      <a:r>
                        <a:rPr lang="en-GB" sz="1400" dirty="0" smtClean="0"/>
                        <a:t>likelihood [0.0, 0.65].</a:t>
                      </a:r>
                      <a:endParaRPr lang="en-GB" sz="1400" dirty="0"/>
                    </a:p>
                  </a:txBody>
                  <a:tcPr/>
                </a:tc>
                <a:tc>
                  <a:txBody>
                    <a:bodyPr/>
                    <a:lstStyle/>
                    <a:p>
                      <a:r>
                        <a:rPr lang="en-GB" sz="1400" dirty="0" smtClean="0"/>
                        <a:t>0.439</a:t>
                      </a:r>
                      <a:endParaRPr lang="en-GB" sz="1400" dirty="0"/>
                    </a:p>
                  </a:txBody>
                  <a:tcPr/>
                </a:tc>
                <a:tc>
                  <a:txBody>
                    <a:bodyPr/>
                    <a:lstStyle/>
                    <a:p>
                      <a:r>
                        <a:rPr lang="en-GB" sz="1400" dirty="0" smtClean="0"/>
                        <a:t>N</a:t>
                      </a:r>
                      <a:r>
                        <a:rPr lang="en-GB" sz="1400" baseline="0" dirty="0" smtClean="0"/>
                        <a:t> /A</a:t>
                      </a:r>
                      <a:endParaRPr lang="en-GB" sz="1400" dirty="0"/>
                    </a:p>
                  </a:txBody>
                  <a:tcPr/>
                </a:tc>
              </a:tr>
              <a:tr h="721649">
                <a:tc>
                  <a:txBody>
                    <a:bodyPr/>
                    <a:lstStyle/>
                    <a:p>
                      <a:r>
                        <a:rPr lang="en-GB" sz="1400" dirty="0" smtClean="0"/>
                        <a:t>7</a:t>
                      </a:r>
                      <a:endParaRPr lang="en-GB" sz="1400" dirty="0"/>
                    </a:p>
                  </a:txBody>
                  <a:tcPr/>
                </a:tc>
                <a:tc>
                  <a:txBody>
                    <a:bodyPr/>
                    <a:lstStyle/>
                    <a:p>
                      <a:r>
                        <a:rPr lang="en-GB" sz="1400" b="0" i="0" u="none" strike="noStrike" kern="1200" baseline="0" dirty="0" smtClean="0">
                          <a:solidFill>
                            <a:schemeClr val="dk1"/>
                          </a:solidFill>
                          <a:latin typeface="+mn-lt"/>
                          <a:ea typeface="+mn-ea"/>
                          <a:cs typeface="+mn-cs"/>
                        </a:rPr>
                        <a:t>Check Denial of service attack launched leads to Service unavailable with conditional likelihood [0.1, 0.5], due to vulnerabilities Poor server/network capacity and Non-robust protocol implementation.</a:t>
                      </a:r>
                      <a:endParaRPr lang="en-GB" sz="1400" dirty="0"/>
                    </a:p>
                  </a:txBody>
                  <a:tcPr/>
                </a:tc>
                <a:tc>
                  <a:txBody>
                    <a:bodyPr/>
                    <a:lstStyle/>
                    <a:p>
                      <a:r>
                        <a:rPr lang="en-GB" sz="1400" dirty="0" smtClean="0"/>
                        <a:t>0.270</a:t>
                      </a:r>
                      <a:endParaRPr lang="en-GB" sz="1400" dirty="0"/>
                    </a:p>
                  </a:txBody>
                  <a:tcPr/>
                </a:tc>
                <a:tc>
                  <a:txBody>
                    <a:bodyPr/>
                    <a:lstStyle/>
                    <a:p>
                      <a:r>
                        <a:rPr lang="en-GB" sz="1400" dirty="0" smtClean="0"/>
                        <a:t>4 days</a:t>
                      </a:r>
                      <a:endParaRPr lang="en-GB" sz="1400" dirty="0"/>
                    </a:p>
                  </a:txBody>
                  <a:tcPr/>
                </a:tc>
              </a:tr>
              <a:tr h="520418">
                <a:tc>
                  <a:txBody>
                    <a:bodyPr/>
                    <a:lstStyle/>
                    <a:p>
                      <a:r>
                        <a:rPr lang="en-GB" sz="1400" dirty="0" smtClean="0"/>
                        <a:t>8</a:t>
                      </a:r>
                      <a:endParaRPr lang="en-GB" sz="1400" dirty="0"/>
                    </a:p>
                  </a:txBody>
                  <a:tcPr/>
                </a:tc>
                <a:tc>
                  <a:txBody>
                    <a:bodyPr/>
                    <a:lstStyle/>
                    <a:p>
                      <a:r>
                        <a:rPr lang="en-GB" sz="1400" dirty="0" smtClean="0"/>
                        <a:t>Check that Hacker obtains account user name and password leads</a:t>
                      </a:r>
                      <a:r>
                        <a:rPr lang="en-GB" sz="1400" baseline="0" dirty="0" smtClean="0"/>
                        <a:t> </a:t>
                      </a:r>
                      <a:r>
                        <a:rPr lang="en-GB" sz="1400" dirty="0" smtClean="0"/>
                        <a:t>to Confidential user data disclosed with conditional likelihood [1.0,</a:t>
                      </a:r>
                      <a:r>
                        <a:rPr lang="en-GB" sz="1400" baseline="0" dirty="0" smtClean="0"/>
                        <a:t> </a:t>
                      </a:r>
                      <a:r>
                        <a:rPr lang="en-GB" sz="1400" dirty="0" smtClean="0"/>
                        <a:t>1.0].</a:t>
                      </a:r>
                      <a:endParaRPr lang="en-GB" sz="1400" dirty="0"/>
                    </a:p>
                  </a:txBody>
                  <a:tcPr/>
                </a:tc>
                <a:tc>
                  <a:txBody>
                    <a:bodyPr/>
                    <a:lstStyle/>
                    <a:p>
                      <a:r>
                        <a:rPr lang="en-GB" sz="1400" dirty="0" smtClean="0"/>
                        <a:t>0.0</a:t>
                      </a:r>
                      <a:endParaRPr lang="en-GB" sz="1400" dirty="0"/>
                    </a:p>
                  </a:txBody>
                  <a:tcPr/>
                </a:tc>
                <a:tc>
                  <a:txBody>
                    <a:bodyPr/>
                    <a:lstStyle/>
                    <a:p>
                      <a:r>
                        <a:rPr lang="en-GB" sz="1400" dirty="0" smtClean="0"/>
                        <a:t>1 day</a:t>
                      </a:r>
                      <a:endParaRPr lang="en-GB" sz="1400" dirty="0"/>
                    </a:p>
                  </a:txBody>
                  <a:tcPr/>
                </a:tc>
              </a:tr>
            </a:tbl>
          </a:graphicData>
        </a:graphic>
      </p:graphicFrame>
      <p:sp>
        <p:nvSpPr>
          <p:cNvPr id="9" name="Rectangle 8"/>
          <p:cNvSpPr/>
          <p:nvPr/>
        </p:nvSpPr>
        <p:spPr>
          <a:xfrm>
            <a:off x="251520" y="2060848"/>
            <a:ext cx="8712968" cy="7920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a:xfrm>
            <a:off x="251520" y="3501008"/>
            <a:ext cx="8712968" cy="7920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ular Callout 10"/>
          <p:cNvSpPr/>
          <p:nvPr/>
        </p:nvSpPr>
        <p:spPr>
          <a:xfrm>
            <a:off x="2555776" y="604725"/>
            <a:ext cx="4680520" cy="612648"/>
          </a:xfrm>
          <a:prstGeom prst="wedgeRectCallout">
            <a:avLst>
              <a:gd name="adj1" fmla="val -1093"/>
              <a:gd name="adj2" fmla="val 1868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1 and 4 are selected if a maximum of 4 days is available for testing</a:t>
            </a:r>
            <a:endParaRPr lang="en-GB" dirty="0"/>
          </a:p>
        </p:txBody>
      </p:sp>
    </p:spTree>
    <p:extLst>
      <p:ext uri="{BB962C8B-B14F-4D97-AF65-F5344CB8AC3E}">
        <p14:creationId xmlns:p14="http://schemas.microsoft.com/office/powerpoint/2010/main" val="391723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theme/theme1.xml><?xml version="1.0" encoding="utf-8"?>
<a:theme xmlns:a="http://schemas.openxmlformats.org/drawingml/2006/main" name="RASEN-PowerPoin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RASEN-PowerPoint_template</Template>
  <TotalTime>2667</TotalTime>
  <Words>1876</Words>
  <Application>Microsoft Office PowerPoint</Application>
  <PresentationFormat>On-screen Show (4:3)</PresentationFormat>
  <Paragraphs>194</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RASEN-PowerPoint_template</vt:lpstr>
      <vt:lpstr>A Technique for Risk-Based Test Procedure Identification, Prioritization and Selection</vt:lpstr>
      <vt:lpstr>Overview</vt:lpstr>
      <vt:lpstr>What are risks graphs?</vt:lpstr>
      <vt:lpstr>How to test a risk graph?</vt:lpstr>
      <vt:lpstr>How to test a risk graph?</vt:lpstr>
      <vt:lpstr>How to test a risk graph?</vt:lpstr>
      <vt:lpstr>How to prioritize the test procedures?</vt:lpstr>
      <vt:lpstr>How to select test procedures?</vt:lpstr>
      <vt:lpstr>How to select test procedures?</vt:lpstr>
      <vt:lpstr>Conclusion</vt:lpstr>
    </vt:vector>
  </TitlesOfParts>
  <Company>SINTEF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Bjørnar Solhaug</dc:creator>
  <cp:lastModifiedBy>Fredrik Seehusen</cp:lastModifiedBy>
  <cp:revision>251</cp:revision>
  <dcterms:created xsi:type="dcterms:W3CDTF">2012-11-07T07:38:51Z</dcterms:created>
  <dcterms:modified xsi:type="dcterms:W3CDTF">2014-10-01T14:41:42Z</dcterms:modified>
</cp:coreProperties>
</file>